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9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Argentin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Consejo Nacional de Investigaciones Científicas y Técnicas (CONICET)</c:v>
                </c:pt>
                <c:pt idx="1">
                  <c:v>Universidad de Buenos Aires (UBA)</c:v>
                </c:pt>
                <c:pt idx="2">
                  <c:v>Comisión Nacional de Energia Atómica (CNEA)</c:v>
                </c:pt>
                <c:pt idx="3">
                  <c:v>Universidad Nacional de Córdoba (UNC)</c:v>
                </c:pt>
                <c:pt idx="4">
                  <c:v>Universidad Nacional de La Plata (UNLP)</c:v>
                </c:pt>
                <c:pt idx="5">
                  <c:v>Universidad Nacional de Rosário (UNR)</c:v>
                </c:pt>
                <c:pt idx="6">
                  <c:v>Universidad Nacional de Misiones (UNaM)</c:v>
                </c:pt>
                <c:pt idx="7">
                  <c:v>Universidad Nacional de Cuyo (UNCUYO)</c:v>
                </c:pt>
                <c:pt idx="8">
                  <c:v>Universidad Nacional del Litoral (UNL)</c:v>
                </c:pt>
                <c:pt idx="9">
                  <c:v>Instituto de investigación en Ciencia y Tecnología de Materiales (INTEMA)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21</c:v>
                </c:pt>
                <c:pt idx="1">
                  <c:v>17</c:v>
                </c:pt>
                <c:pt idx="2">
                  <c:v>15</c:v>
                </c:pt>
                <c:pt idx="3">
                  <c:v>15</c:v>
                </c:pt>
                <c:pt idx="4">
                  <c:v>14</c:v>
                </c:pt>
                <c:pt idx="5">
                  <c:v>14</c:v>
                </c:pt>
                <c:pt idx="6">
                  <c:v>13</c:v>
                </c:pt>
                <c:pt idx="7">
                  <c:v>10</c:v>
                </c:pt>
                <c:pt idx="8">
                  <c:v>8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91-4C2C-BFC3-3AA80E37E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CONICET!$B$18:$B$27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CONICET!$C$18:$C$27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910-496B-B10C-9FA3C7F2AD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CONICET!$G$18:$G$27</c:f>
              <c:strCache>
                <c:ptCount val="10"/>
                <c:pt idx="0">
                  <c:v>chemistry</c:v>
                </c:pt>
                <c:pt idx="1">
                  <c:v>materials science</c:v>
                </c:pt>
                <c:pt idx="2">
                  <c:v>physics</c:v>
                </c:pt>
                <c:pt idx="3">
                  <c:v>plant sciences</c:v>
                </c:pt>
                <c:pt idx="4">
                  <c:v>crystallography</c:v>
                </c:pt>
                <c:pt idx="5">
                  <c:v>environmental sciences &amp; ecology</c:v>
                </c:pt>
                <c:pt idx="6">
                  <c:v>science &amp; technology - other topics</c:v>
                </c:pt>
                <c:pt idx="7">
                  <c:v>biochemistry &amp; molecular biology</c:v>
                </c:pt>
                <c:pt idx="8">
                  <c:v>biodiversity &amp; conservation</c:v>
                </c:pt>
                <c:pt idx="9">
                  <c:v>biotechnology &amp; applied microbiology</c:v>
                </c:pt>
              </c:strCache>
            </c:strRef>
          </c:cat>
          <c:val>
            <c:numRef>
              <c:f>CONICET!$H$18:$H$27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E4-40DC-B87B-AC6A2CDDF8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CONICET!$L$17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CONICET!$K$18:$K$27</c:f>
              <c:strCache>
                <c:ptCount val="10"/>
                <c:pt idx="0">
                  <c:v>CASTELLANO, EE</c:v>
                </c:pt>
                <c:pt idx="1">
                  <c:v>Piro, OE</c:v>
                </c:pt>
                <c:pt idx="2">
                  <c:v>Milano, J</c:v>
                </c:pt>
                <c:pt idx="3">
                  <c:v>Schio, P</c:v>
                </c:pt>
                <c:pt idx="4">
                  <c:v>Arrivabene, HP</c:v>
                </c:pt>
                <c:pt idx="5">
                  <c:v>Barturen, M</c:v>
                </c:pt>
                <c:pt idx="6">
                  <c:v>de Oliveira, AJA</c:v>
                </c:pt>
                <c:pt idx="7">
                  <c:v>Gambino, D</c:v>
                </c:pt>
                <c:pt idx="8">
                  <c:v>Milanez, CRD</c:v>
                </c:pt>
                <c:pt idx="9">
                  <c:v>Souza, ID</c:v>
                </c:pt>
              </c:strCache>
            </c:strRef>
          </c:cat>
          <c:val>
            <c:numRef>
              <c:f>CONICET!$L$18:$L$27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D4-4AD2-A663-511465ECA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Buenos Aires'!$B$18:$B$27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Buenos Aires'!$C$18:$C$27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232-4F5B-BF77-C7E5D10255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869-4E60-B758-3DAF48645D2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869-4E60-B758-3DAF48645D2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869-4E60-B758-3DAF48645D2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869-4E60-B758-3DAF48645D2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869-4E60-B758-3DAF48645D23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869-4E60-B758-3DAF48645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Buenos Aires'!$G$18:$G$26</c:f>
              <c:strCache>
                <c:ptCount val="9"/>
                <c:pt idx="0">
                  <c:v>physics</c:v>
                </c:pt>
                <c:pt idx="1">
                  <c:v>chemistry</c:v>
                </c:pt>
                <c:pt idx="2">
                  <c:v>environmental sciences &amp; ecology</c:v>
                </c:pt>
                <c:pt idx="3">
                  <c:v>astronomy &amp; astrophysics</c:v>
                </c:pt>
                <c:pt idx="4">
                  <c:v>biochemistry &amp; molecular biology</c:v>
                </c:pt>
                <c:pt idx="5">
                  <c:v>evolutionary biology</c:v>
                </c:pt>
                <c:pt idx="6">
                  <c:v>materials science</c:v>
                </c:pt>
                <c:pt idx="7">
                  <c:v>metallurgy &amp; metallurgical engineering</c:v>
                </c:pt>
                <c:pt idx="8">
                  <c:v>science &amp; technology - other topics</c:v>
                </c:pt>
              </c:strCache>
            </c:strRef>
          </c:cat>
          <c:val>
            <c:numRef>
              <c:f>'Univ Buenos Aires'!$H$18:$H$26</c:f>
              <c:numCache>
                <c:formatCode>General</c:formatCode>
                <c:ptCount val="9"/>
                <c:pt idx="0">
                  <c:v>6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B-46BA-89A4-C56B58BEB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Buenos Aires'!$L$17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Buenos Aires'!$K$18:$K$27</c:f>
              <c:strCache>
                <c:ptCount val="10"/>
                <c:pt idx="0">
                  <c:v>Aguilar, J</c:v>
                </c:pt>
                <c:pt idx="1">
                  <c:v>Alcalde, AM</c:v>
                </c:pt>
                <c:pt idx="2">
                  <c:v>Asano, K</c:v>
                </c:pt>
                <c:pt idx="3">
                  <c:v>Auberger, P</c:v>
                </c:pt>
                <c:pt idx="4">
                  <c:v>Audebert, F</c:v>
                </c:pt>
                <c:pt idx="5">
                  <c:v>Baba, M</c:v>
                </c:pt>
                <c:pt idx="6">
                  <c:v>Beau, I</c:v>
                </c:pt>
                <c:pt idx="7">
                  <c:v>Benetti, L</c:v>
                </c:pt>
                <c:pt idx="8">
                  <c:v>Bernard, F</c:v>
                </c:pt>
                <c:pt idx="9">
                  <c:v>Bolfarini, C</c:v>
                </c:pt>
              </c:strCache>
            </c:strRef>
          </c:cat>
          <c:val>
            <c:numRef>
              <c:f>'Univ Buenos Aires'!$L$18:$L$27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6-47A4-BDE2-683E7BCA3E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CNEA!$B$18:$B$27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CNEA!$C$18:$C$27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A0-4F06-8903-785FD0F08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CNEA!$G$18:$G$26</c:f>
              <c:strCache>
                <c:ptCount val="9"/>
                <c:pt idx="0">
                  <c:v>physics</c:v>
                </c:pt>
                <c:pt idx="1">
                  <c:v>materials science</c:v>
                </c:pt>
                <c:pt idx="2">
                  <c:v>genetics &amp; heredity</c:v>
                </c:pt>
                <c:pt idx="3">
                  <c:v>astronomy &amp; astrophysics</c:v>
                </c:pt>
                <c:pt idx="4">
                  <c:v>biochemistry &amp; molecular biology</c:v>
                </c:pt>
                <c:pt idx="5">
                  <c:v>cell biology</c:v>
                </c:pt>
                <c:pt idx="6">
                  <c:v>environmental sciences &amp; ecology</c:v>
                </c:pt>
                <c:pt idx="7">
                  <c:v>forestry</c:v>
                </c:pt>
                <c:pt idx="8">
                  <c:v>plant sciences</c:v>
                </c:pt>
              </c:strCache>
            </c:strRef>
          </c:cat>
          <c:val>
            <c:numRef>
              <c:f>CNEA!$H$18:$H$26</c:f>
              <c:numCache>
                <c:formatCode>General</c:formatCode>
                <c:ptCount val="9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A4-4A2D-A460-92BA19DD1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CNEA!$L$17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CNEA!$K$18:$K$27</c:f>
              <c:strCache>
                <c:ptCount val="10"/>
                <c:pt idx="0">
                  <c:v>Prado, MO</c:v>
                </c:pt>
                <c:pt idx="1">
                  <c:v>MIZRAHI, SS</c:v>
                </c:pt>
                <c:pt idx="2">
                  <c:v>Otero, D</c:v>
                </c:pt>
                <c:pt idx="3">
                  <c:v>ZANOTTO, ED</c:v>
                </c:pt>
                <c:pt idx="4">
                  <c:v>Arribere, MA</c:v>
                </c:pt>
                <c:pt idx="5">
                  <c:v>BERTOLLO, LAC</c:v>
                </c:pt>
                <c:pt idx="6">
                  <c:v>Carlo, GG</c:v>
                </c:pt>
                <c:pt idx="7">
                  <c:v>de Oliveira, AJA</c:v>
                </c:pt>
                <c:pt idx="8">
                  <c:v>Demaille, D</c:v>
                </c:pt>
                <c:pt idx="9">
                  <c:v>Diniz, D</c:v>
                </c:pt>
              </c:strCache>
            </c:strRef>
          </c:cat>
          <c:val>
            <c:numRef>
              <c:f>CNEA!$L$18:$L$27</c:f>
              <c:numCache>
                <c:formatCode>General</c:formatCode>
                <c:ptCount val="10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6-4461-A6A2-FA6EBB6D8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Córdoba'!$B$18:$B$27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Córdoba'!$C$18:$C$27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84-4CE4-97F6-6CCE5DDD2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Córdoba'!$G$18:$G$22</c:f>
              <c:strCache>
                <c:ptCount val="5"/>
                <c:pt idx="0">
                  <c:v>environmental sciences &amp; ecology</c:v>
                </c:pt>
                <c:pt idx="1">
                  <c:v>chemistry</c:v>
                </c:pt>
                <c:pt idx="2">
                  <c:v>psychology</c:v>
                </c:pt>
                <c:pt idx="3">
                  <c:v>cell biology</c:v>
                </c:pt>
                <c:pt idx="4">
                  <c:v>education &amp; educational research</c:v>
                </c:pt>
              </c:strCache>
            </c:strRef>
          </c:cat>
          <c:val>
            <c:numRef>
              <c:f>'Univ Córdoba'!$H$18:$H$22</c:f>
              <c:numCache>
                <c:formatCode>General</c:formatCode>
                <c:ptCount val="5"/>
                <c:pt idx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6A-4307-B6CF-224342948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Córdoba'!$L$17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Córdoba'!$K$18:$K$27</c:f>
              <c:strCache>
                <c:ptCount val="10"/>
                <c:pt idx="0">
                  <c:v>Milanez, CRD</c:v>
                </c:pt>
                <c:pt idx="1">
                  <c:v>Wunderlin, DA</c:v>
                </c:pt>
                <c:pt idx="2">
                  <c:v>Arrivabene, HP</c:v>
                </c:pt>
                <c:pt idx="3">
                  <c:v>Souza, ID</c:v>
                </c:pt>
                <c:pt idx="4">
                  <c:v>Bonomo, MM</c:v>
                </c:pt>
                <c:pt idx="5">
                  <c:v>Duarte, ID</c:v>
                </c:pt>
                <c:pt idx="6">
                  <c:v>Fernandes, MN</c:v>
                </c:pt>
                <c:pt idx="7">
                  <c:v>Matsumoto, ST</c:v>
                </c:pt>
                <c:pt idx="8">
                  <c:v>Monferran, MV</c:v>
                </c:pt>
                <c:pt idx="9">
                  <c:v>Morozesk, M</c:v>
                </c:pt>
              </c:strCache>
            </c:strRef>
          </c:cat>
          <c:val>
            <c:numRef>
              <c:f>'Univ Córdoba'!$L$18:$L$27</c:f>
              <c:numCache>
                <c:formatCode>General</c:formatCode>
                <c:ptCount val="10"/>
                <c:pt idx="0">
                  <c:v>7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ED-40BF-A9DC-868A844295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La Plata'!$B$18:$B$27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La Plata'!$C$18:$C$27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067-47D1-94B8-905A5ACF9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La Plata'!$G$18:$G$25</c:f>
              <c:strCache>
                <c:ptCount val="8"/>
                <c:pt idx="0">
                  <c:v>chemistry</c:v>
                </c:pt>
                <c:pt idx="1">
                  <c:v>electrochemistry</c:v>
                </c:pt>
                <c:pt idx="2">
                  <c:v>crystallography</c:v>
                </c:pt>
                <c:pt idx="3">
                  <c:v>astronomy &amp; astrophysics</c:v>
                </c:pt>
                <c:pt idx="4">
                  <c:v>biochemistry &amp; molecular biology</c:v>
                </c:pt>
                <c:pt idx="5">
                  <c:v>energy &amp; fuels</c:v>
                </c:pt>
                <c:pt idx="6">
                  <c:v>physics</c:v>
                </c:pt>
                <c:pt idx="7">
                  <c:v>spectroscopy</c:v>
                </c:pt>
              </c:strCache>
            </c:strRef>
          </c:cat>
          <c:val>
            <c:numRef>
              <c:f>'Univ La Plata'!$H$18:$H$25</c:f>
              <c:numCache>
                <c:formatCode>General</c:formatCode>
                <c:ptCount val="8"/>
                <c:pt idx="0">
                  <c:v>10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59-494B-B01A-BFFBD3854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</c:v>
                </c:pt>
                <c:pt idx="1">
                  <c:v>13</c:v>
                </c:pt>
                <c:pt idx="2">
                  <c:v>12</c:v>
                </c:pt>
                <c:pt idx="3">
                  <c:v>14</c:v>
                </c:pt>
                <c:pt idx="4">
                  <c:v>14</c:v>
                </c:pt>
                <c:pt idx="5">
                  <c:v>8</c:v>
                </c:pt>
                <c:pt idx="6">
                  <c:v>11</c:v>
                </c:pt>
                <c:pt idx="7">
                  <c:v>10</c:v>
                </c:pt>
                <c:pt idx="8">
                  <c:v>4</c:v>
                </c:pt>
                <c:pt idx="9">
                  <c:v>8</c:v>
                </c:pt>
                <c:pt idx="10">
                  <c:v>7</c:v>
                </c:pt>
                <c:pt idx="11">
                  <c:v>4</c:v>
                </c:pt>
                <c:pt idx="12">
                  <c:v>4</c:v>
                </c:pt>
                <c:pt idx="13">
                  <c:v>8</c:v>
                </c:pt>
                <c:pt idx="14">
                  <c:v>4</c:v>
                </c:pt>
                <c:pt idx="15">
                  <c:v>3</c:v>
                </c:pt>
                <c:pt idx="16">
                  <c:v>1</c:v>
                </c:pt>
                <c:pt idx="17">
                  <c:v>3</c:v>
                </c:pt>
                <c:pt idx="18">
                  <c:v>3</c:v>
                </c:pt>
                <c:pt idx="19">
                  <c:v>0</c:v>
                </c:pt>
                <c:pt idx="20">
                  <c:v>2</c:v>
                </c:pt>
                <c:pt idx="21">
                  <c:v>5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55-44B6-AA2A-A6E15890A51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La Plata'!$L$17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La Plata'!$K$18:$K$27</c:f>
              <c:strCache>
                <c:ptCount val="10"/>
                <c:pt idx="0">
                  <c:v>CASTELLANO, EE</c:v>
                </c:pt>
                <c:pt idx="1">
                  <c:v>Piro, OE</c:v>
                </c:pt>
                <c:pt idx="2">
                  <c:v>BATISTA, AA</c:v>
                </c:pt>
                <c:pt idx="3">
                  <c:v>Kremer, E</c:v>
                </c:pt>
                <c:pt idx="4">
                  <c:v>Baran, EJ</c:v>
                </c:pt>
                <c:pt idx="5">
                  <c:v>Beraldo, H</c:v>
                </c:pt>
                <c:pt idx="6">
                  <c:v>Biaggio, SR</c:v>
                </c:pt>
                <c:pt idx="7">
                  <c:v>de Araujo, MP</c:v>
                </c:pt>
                <c:pt idx="8">
                  <c:v>Facchin, G</c:v>
                </c:pt>
                <c:pt idx="9">
                  <c:v>Gambino, D</c:v>
                </c:pt>
              </c:strCache>
            </c:strRef>
          </c:cat>
          <c:val>
            <c:numRef>
              <c:f>'Univ La Plata'!$L$18:$L$27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5-4475-8BD0-5F7251D5B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materials science</c:v>
                </c:pt>
                <c:pt idx="1">
                  <c:v>chemistry</c:v>
                </c:pt>
                <c:pt idx="2">
                  <c:v>physics</c:v>
                </c:pt>
                <c:pt idx="3">
                  <c:v>environmental sciences &amp; ecology</c:v>
                </c:pt>
                <c:pt idx="4">
                  <c:v>genetics &amp; heredity</c:v>
                </c:pt>
                <c:pt idx="5">
                  <c:v>science &amp; technology - other topics</c:v>
                </c:pt>
                <c:pt idx="6">
                  <c:v>metallurgy &amp; metallurgical engineering</c:v>
                </c:pt>
                <c:pt idx="7">
                  <c:v>plant sciences</c:v>
                </c:pt>
                <c:pt idx="8">
                  <c:v>biochemistry &amp; molecular biology</c:v>
                </c:pt>
                <c:pt idx="9">
                  <c:v>marine &amp; freshwater biology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28</c:v>
                </c:pt>
                <c:pt idx="1">
                  <c:v>22</c:v>
                </c:pt>
                <c:pt idx="2">
                  <c:v>22</c:v>
                </c:pt>
                <c:pt idx="3">
                  <c:v>19</c:v>
                </c:pt>
                <c:pt idx="4">
                  <c:v>15</c:v>
                </c:pt>
                <c:pt idx="5">
                  <c:v>14</c:v>
                </c:pt>
                <c:pt idx="6">
                  <c:v>9</c:v>
                </c:pt>
                <c:pt idx="7">
                  <c:v>9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18-485A-BE26-47962A7DD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thermodynamic simulation</c:v>
                </c:pt>
                <c:pt idx="1">
                  <c:v>corrosion</c:v>
                </c:pt>
                <c:pt idx="2">
                  <c:v>sex chromosomes</c:v>
                </c:pt>
                <c:pt idx="3">
                  <c:v>spinel</c:v>
                </c:pt>
                <c:pt idx="4">
                  <c:v>chemometrics</c:v>
                </c:pt>
                <c:pt idx="5">
                  <c:v>dft</c:v>
                </c:pt>
                <c:pt idx="6">
                  <c:v>ecap</c:v>
                </c:pt>
                <c:pt idx="7">
                  <c:v>fish</c:v>
                </c:pt>
                <c:pt idx="8">
                  <c:v>microstructure anisotropy</c:v>
                </c:pt>
                <c:pt idx="9">
                  <c:v>spinel containing castables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A-446C-8CF8-43C44733E3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A1C5A9F-3CB9-4C9A-9C15-8E6EAB6BBDEC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Universidad de Buenos Aires (UBA)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650245"/>
              </p:ext>
            </p:extLst>
          </p:nvPr>
        </p:nvGraphicFramePr>
        <p:xfrm>
          <a:off x="829342" y="883517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Universidad de Buenos Aires (UBA)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515570"/>
              </p:ext>
            </p:extLst>
          </p:nvPr>
        </p:nvGraphicFramePr>
        <p:xfrm>
          <a:off x="829342" y="883519"/>
          <a:ext cx="10937476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Universidad de Buenos Aires (UBA)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804059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Comisión Nacional de </a:t>
            </a:r>
            <a:r>
              <a:rPr lang="es-ES" dirty="0" err="1"/>
              <a:t>Energia</a:t>
            </a:r>
            <a:r>
              <a:rPr lang="es-ES" dirty="0"/>
              <a:t> Atómica (CNEA)</a:t>
            </a:r>
            <a:r>
              <a:rPr lang="pt-BR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76219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Comisión Nacional de </a:t>
            </a:r>
            <a:r>
              <a:rPr lang="es-ES" dirty="0" err="1"/>
              <a:t>Energia</a:t>
            </a:r>
            <a:r>
              <a:rPr lang="es-ES" dirty="0"/>
              <a:t> Atómica (CNEA)</a:t>
            </a:r>
            <a:r>
              <a:rPr lang="pt-BR" dirty="0"/>
              <a:t>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490350"/>
              </p:ext>
            </p:extLst>
          </p:nvPr>
        </p:nvGraphicFramePr>
        <p:xfrm>
          <a:off x="829342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Comisión Nacional de </a:t>
            </a:r>
            <a:r>
              <a:rPr lang="es-ES" dirty="0" err="1"/>
              <a:t>Energia</a:t>
            </a:r>
            <a:r>
              <a:rPr lang="es-ES" dirty="0"/>
              <a:t> Atómica (CNEA)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428494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Nacional de Córdoba (UNC),</a:t>
            </a:r>
            <a:br>
              <a:rPr lang="pt-BR" dirty="0"/>
            </a:br>
            <a:r>
              <a:rPr lang="pt-BR" dirty="0"/>
              <a:t>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731401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Nacional de Córdoba (UNC),</a:t>
            </a:r>
            <a:br>
              <a:rPr lang="pt-BR" dirty="0"/>
            </a:br>
            <a:r>
              <a:rPr lang="pt-BR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8739952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Universidad</a:t>
            </a:r>
            <a:r>
              <a:rPr lang="pt-BR" dirty="0"/>
              <a:t> Nacional de Córdoba (UNC),</a:t>
            </a:r>
            <a:br>
              <a:rPr lang="pt-BR" dirty="0"/>
            </a:br>
            <a:r>
              <a:rPr lang="pt-BR" dirty="0"/>
              <a:t>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7881530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Universidad Nacional de La Plata (UNLP),</a:t>
            </a:r>
            <a:br>
              <a:rPr lang="pt-BR" dirty="0"/>
            </a:br>
            <a:r>
              <a:rPr lang="pt-BR" dirty="0"/>
              <a:t>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9844241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2832241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Universidad Nacional de La Plata (UNLP)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125938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Universidad Nacional de La Plata (UNLP)</a:t>
            </a:r>
            <a:r>
              <a:rPr lang="pt-BR" dirty="0"/>
              <a:t>,</a:t>
            </a:r>
            <a:br>
              <a:rPr lang="pt-BR" dirty="0"/>
            </a:br>
            <a:r>
              <a:rPr lang="pt-BR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2352331"/>
              </p:ext>
            </p:extLst>
          </p:nvPr>
        </p:nvGraphicFramePr>
        <p:xfrm>
          <a:off x="825795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Argentina,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3210055"/>
              </p:ext>
            </p:extLst>
          </p:nvPr>
        </p:nvGraphicFramePr>
        <p:xfrm>
          <a:off x="829341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Argentina,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695552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Argentina, 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8962914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Argentina,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998213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Consejo Nacional de Investigaciones</a:t>
            </a:r>
            <a:br>
              <a:rPr lang="es-ES" dirty="0"/>
            </a:br>
            <a:r>
              <a:rPr lang="es-ES" dirty="0"/>
              <a:t>Científicas y Técnicas (CONICET)</a:t>
            </a:r>
            <a:r>
              <a:rPr lang="pt-BR" dirty="0"/>
              <a:t>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209436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Consejo Nacional de Investigaciones</a:t>
            </a:r>
            <a:br>
              <a:rPr lang="es-ES" dirty="0"/>
            </a:br>
            <a:r>
              <a:rPr lang="es-ES" dirty="0"/>
              <a:t>Científicas y Técnicas (CONICET)</a:t>
            </a:r>
            <a:r>
              <a:rPr lang="pt-BR" dirty="0"/>
              <a:t>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4954877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es-ES" dirty="0"/>
              <a:t>Consejo Nacional de Investigaciones</a:t>
            </a:r>
            <a:br>
              <a:rPr lang="es-ES" dirty="0"/>
            </a:br>
            <a:r>
              <a:rPr lang="es-ES" dirty="0"/>
              <a:t>Científicas y Técnicas (CONICET)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9322519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</TotalTime>
  <Words>409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Argentina, por ano</vt:lpstr>
      <vt:lpstr>Publicações da UFSCar em colaboração com instituições da Argentina, por área</vt:lpstr>
      <vt:lpstr>Publicações da UFSCar em colaboração com instituições da Argentina, por palavra-chave</vt:lpstr>
      <vt:lpstr>Publicações da UFSCar em colaboração com instituições da Argentina, por instituição</vt:lpstr>
      <vt:lpstr>Publicações da UFSCar em colaboração com Consejo Nacional de Investigaciones Científicas y Técnicas (CONICET), por ano</vt:lpstr>
      <vt:lpstr>Publicações da UFSCar em colaboração com Consejo Nacional de Investigaciones Científicas y Técnicas (CONICET), por área</vt:lpstr>
      <vt:lpstr>Publicações da UFSCar em colaboração com Consejo Nacional de Investigaciones Científicas y Técnicas (CONICET), por autor</vt:lpstr>
      <vt:lpstr>Publicações da UFSCar em colaboração com Universidad de Buenos Aires (UBA), por ano</vt:lpstr>
      <vt:lpstr>Publicações da UFSCar em colaboração com Universidad de Buenos Aires (UBA), por área</vt:lpstr>
      <vt:lpstr>Publicações da UFSCar em colaboração com Universidad de Buenos Aires (UBA), por autor</vt:lpstr>
      <vt:lpstr>Publicações da UFSCar em colaboração com Comisión Nacional de Energia Atómica (CNEA), por ano</vt:lpstr>
      <vt:lpstr>Publicações da UFSCar em colaboração com Comisión Nacional de Energia Atómica (CNEA), por área</vt:lpstr>
      <vt:lpstr>Publicações da UFSCar em colaboração com Comisión Nacional de Energia Atómica (CNEA), por autor</vt:lpstr>
      <vt:lpstr>Publicações da UFSCar em colaboração com Universidad Nacional de Córdoba (UNC), por ano</vt:lpstr>
      <vt:lpstr>Publicações da UFSCar em colaboração com Universidad Nacional de Córdoba (UNC), por área</vt:lpstr>
      <vt:lpstr>Publicações da UFSCar em colaboração com Universidad Nacional de Córdoba (UNC), por autor</vt:lpstr>
      <vt:lpstr>Publicações da UFSCar em colaboração com Universidad Nacional de La Plata (UNLP), por ano</vt:lpstr>
      <vt:lpstr>Publicações da UFSCar em colaboração com Universidad Nacional de La Plata (UNLP), por área</vt:lpstr>
      <vt:lpstr>Publicações da UFSCar em colaboração com Universidad Nacional de La Plata (UNLP),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45</cp:revision>
  <dcterms:created xsi:type="dcterms:W3CDTF">2018-06-12T14:18:58Z</dcterms:created>
  <dcterms:modified xsi:type="dcterms:W3CDTF">2018-06-20T11:51:18Z</dcterms:modified>
</cp:coreProperties>
</file>