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R&#250;ssi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Russian Academy of Sciences (RAS)</c:v>
                </c:pt>
                <c:pt idx="1">
                  <c:v>Vavilov State Optical Institute</c:v>
                </c:pt>
                <c:pt idx="2">
                  <c:v>Joint Institute for Nuclear Research (JINR)</c:v>
                </c:pt>
                <c:pt idx="3">
                  <c:v>Novosibirsk State Technical University</c:v>
                </c:pt>
                <c:pt idx="4">
                  <c:v>Saint Petersburg State University (SPbU)</c:v>
                </c:pt>
                <c:pt idx="5">
                  <c:v>Lomonosov Moscow State University (MSU)</c:v>
                </c:pt>
                <c:pt idx="6">
                  <c:v>I. P. Bardin Central Research Institute of Ferrous Metallurgy </c:v>
                </c:pt>
                <c:pt idx="7">
                  <c:v>Ufa State Aviation Technical University (USATU)</c:v>
                </c:pt>
                <c:pt idx="8">
                  <c:v>Institute for High Energy Physics (IHEP)</c:v>
                </c:pt>
                <c:pt idx="9">
                  <c:v>National Research Nuclear University MEPhI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77</c:v>
                </c:pt>
                <c:pt idx="1">
                  <c:v>27</c:v>
                </c:pt>
                <c:pt idx="2">
                  <c:v>10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99-4585-AA74-C26BCCC99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RAS!$B$18:$B$27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RAS!$C$18:$C$27</c:f>
              <c:numCache>
                <c:formatCode>General</c:formatCode>
                <c:ptCount val="10"/>
                <c:pt idx="0">
                  <c:v>1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EE-43F3-A274-1AF9D268B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RAS!$G$18:$G$27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optics</c:v>
                </c:pt>
                <c:pt idx="3">
                  <c:v>biochemistry &amp; molecular biology</c:v>
                </c:pt>
                <c:pt idx="4">
                  <c:v>genetics &amp; heredity</c:v>
                </c:pt>
                <c:pt idx="5">
                  <c:v>mathematics</c:v>
                </c:pt>
                <c:pt idx="6">
                  <c:v>toxicology</c:v>
                </c:pt>
                <c:pt idx="7">
                  <c:v>zoology</c:v>
                </c:pt>
                <c:pt idx="8">
                  <c:v>endocrinology &amp; metabolism</c:v>
                </c:pt>
                <c:pt idx="9">
                  <c:v>cell biology</c:v>
                </c:pt>
              </c:strCache>
            </c:strRef>
          </c:cat>
          <c:val>
            <c:numRef>
              <c:f>RAS!$H$18:$H$27</c:f>
              <c:numCache>
                <c:formatCode>General</c:formatCode>
                <c:ptCount val="10"/>
                <c:pt idx="0">
                  <c:v>44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4-4642-8730-14F700E3F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RAS!$L$17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RAS!$K$18:$K$27</c:f>
              <c:strCache>
                <c:ptCount val="10"/>
                <c:pt idx="0">
                  <c:v>Dodonov, VV</c:v>
                </c:pt>
                <c:pt idx="1">
                  <c:v>ALCARAZ, FC</c:v>
                </c:pt>
                <c:pt idx="2">
                  <c:v>Bariev, RZ</c:v>
                </c:pt>
                <c:pt idx="3">
                  <c:v>Basmaji, P</c:v>
                </c:pt>
                <c:pt idx="4">
                  <c:v>Galzerani, JC</c:v>
                </c:pt>
                <c:pt idx="5">
                  <c:v>Gusev, GM</c:v>
                </c:pt>
                <c:pt idx="6">
                  <c:v>Lubyshev, DI</c:v>
                </c:pt>
                <c:pt idx="7">
                  <c:v>Pusep, YA</c:v>
                </c:pt>
                <c:pt idx="8">
                  <c:v>Gennser, U</c:v>
                </c:pt>
                <c:pt idx="9">
                  <c:v>Maude, DK</c:v>
                </c:pt>
              </c:strCache>
            </c:strRef>
          </c:cat>
          <c:val>
            <c:numRef>
              <c:f>RAS!$L$18:$L$27</c:f>
              <c:numCache>
                <c:formatCode>General</c:formatCode>
                <c:ptCount val="10"/>
                <c:pt idx="0">
                  <c:v>14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F-4EDE-A20A-E1644E4BD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'Vavilov State Opt Inst'!$B$18:$B$27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'Vavilov State Opt Inst'!$C$18:$C$27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F7-49B3-9B3D-F4DF15700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A8-44B0-9F1D-6A32634A478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AA8-44B0-9F1D-6A32634A478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8AA8-44B0-9F1D-6A32634A4784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AA8-44B0-9F1D-6A32634A478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AA8-44B0-9F1D-6A32634A478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8AA8-44B0-9F1D-6A32634A4784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A8-44B0-9F1D-6A32634A4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'Vavilov State Opt Inst'!$G$18:$G$21</c:f>
              <c:strCache>
                <c:ptCount val="4"/>
                <c:pt idx="0">
                  <c:v>materials science</c:v>
                </c:pt>
                <c:pt idx="1">
                  <c:v>chemistry</c:v>
                </c:pt>
                <c:pt idx="2">
                  <c:v>physics</c:v>
                </c:pt>
                <c:pt idx="3">
                  <c:v>metallurgy &amp; metallurgical engineering</c:v>
                </c:pt>
              </c:strCache>
            </c:strRef>
          </c:cat>
          <c:val>
            <c:numRef>
              <c:f>'Vavilov State Opt Inst'!$H$18:$H$21</c:f>
              <c:numCache>
                <c:formatCode>General</c:formatCode>
                <c:ptCount val="4"/>
                <c:pt idx="0">
                  <c:v>24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B-4D48-8E55-8B6EF83FA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'Vavilov State Opt Inst'!$L$17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'Vavilov State Opt Inst'!$K$18:$K$27</c:f>
              <c:strCache>
                <c:ptCount val="10"/>
                <c:pt idx="0">
                  <c:v>Fokin, VM</c:v>
                </c:pt>
                <c:pt idx="1">
                  <c:v>ZANOTTO, ED</c:v>
                </c:pt>
                <c:pt idx="2">
                  <c:v>Schmelzer, JWP</c:v>
                </c:pt>
                <c:pt idx="3">
                  <c:v>Abyzov, AS</c:v>
                </c:pt>
                <c:pt idx="4">
                  <c:v>Reis, RMCV</c:v>
                </c:pt>
                <c:pt idx="5">
                  <c:v>Cabral, AA</c:v>
                </c:pt>
                <c:pt idx="6">
                  <c:v>Nascimento, MLF</c:v>
                </c:pt>
                <c:pt idx="7">
                  <c:v>Rodrigues, AM</c:v>
                </c:pt>
                <c:pt idx="8">
                  <c:v>Schick, C</c:v>
                </c:pt>
                <c:pt idx="9">
                  <c:v>Yuritsyn, NS</c:v>
                </c:pt>
              </c:strCache>
            </c:strRef>
          </c:cat>
          <c:val>
            <c:numRef>
              <c:f>'Vavilov State Opt Inst'!$L$18:$L$27</c:f>
              <c:numCache>
                <c:formatCode>General</c:formatCode>
                <c:ptCount val="10"/>
                <c:pt idx="0">
                  <c:v>26</c:v>
                </c:pt>
                <c:pt idx="1">
                  <c:v>25</c:v>
                </c:pt>
                <c:pt idx="2">
                  <c:v>15</c:v>
                </c:pt>
                <c:pt idx="3">
                  <c:v>12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EC-44B6-BE34-D64A5CCD1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JINR!$B$18:$B$37</c:f>
              <c:numCache>
                <c:formatCode>General</c:formatCode>
                <c:ptCount val="2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</c:numCache>
            </c:numRef>
          </c:cat>
          <c:val>
            <c:numRef>
              <c:f>JINR!$C$18:$C$37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26-42C6-B5F1-9B53FC67F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20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JINR!$G$18</c:f>
              <c:strCache>
                <c:ptCount val="1"/>
                <c:pt idx="0">
                  <c:v>physics</c:v>
                </c:pt>
              </c:strCache>
            </c:strRef>
          </c:cat>
          <c:val>
            <c:numRef>
              <c:f>JINR!$H$18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94-4499-BFEC-E0EA8C732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JINR!$L$17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JINR!$K$18:$K$27</c:f>
              <c:strCache>
                <c:ptCount val="10"/>
                <c:pt idx="0">
                  <c:v>Sergeenkov, S</c:v>
                </c:pt>
                <c:pt idx="1">
                  <c:v>Araujo-Moreira, FM</c:v>
                </c:pt>
                <c:pt idx="2">
                  <c:v>Lanfredi, AJC</c:v>
                </c:pt>
                <c:pt idx="3">
                  <c:v>Maluf, W</c:v>
                </c:pt>
                <c:pt idx="4">
                  <c:v>Cardoso, CA</c:v>
                </c:pt>
                <c:pt idx="5">
                  <c:v>Filatrella, G</c:v>
                </c:pt>
                <c:pt idx="6">
                  <c:v>Lanfredi, AC</c:v>
                </c:pt>
                <c:pt idx="7">
                  <c:v>Lisboa, PN</c:v>
                </c:pt>
                <c:pt idx="8">
                  <c:v>Mombru, AW</c:v>
                </c:pt>
                <c:pt idx="9">
                  <c:v>Moreno-Gobbi, A</c:v>
                </c:pt>
              </c:strCache>
            </c:strRef>
          </c:cat>
          <c:val>
            <c:numRef>
              <c:f>JINR!$L$18:$L$27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C-4D36-982F-80A922937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'Novosibirsk Tec Univ'!$B$18:$B$27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'Novosibirsk Tec Univ'!$C$18:$C$27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38-45BB-9A0F-27FC25E3B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'Novosibirsk Tec Univ'!$G$18:$G$19</c:f>
              <c:strCache>
                <c:ptCount val="2"/>
                <c:pt idx="0">
                  <c:v>materials science</c:v>
                </c:pt>
                <c:pt idx="1">
                  <c:v>metallurgy &amp; metallurgical engineering</c:v>
                </c:pt>
              </c:strCache>
            </c:strRef>
          </c:cat>
          <c:val>
            <c:numRef>
              <c:f>'Novosibirsk Tec Univ'!$H$18:$H$19</c:f>
              <c:numCache>
                <c:formatCode>General</c:formatCode>
                <c:ptCount val="2"/>
                <c:pt idx="0">
                  <c:v>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E-4233-8B3D-7B30ED4927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'Novosibirsk Tec Univ'!$L$17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'Novosibirsk Tec Univ'!$K$18:$K$27</c:f>
              <c:strCache>
                <c:ptCount val="10"/>
                <c:pt idx="0">
                  <c:v>Bataev, IA</c:v>
                </c:pt>
                <c:pt idx="1">
                  <c:v>Jorge, AM</c:v>
                </c:pt>
                <c:pt idx="2">
                  <c:v>Bataev, AA</c:v>
                </c:pt>
                <c:pt idx="3">
                  <c:v>Lazurenko, DV</c:v>
                </c:pt>
                <c:pt idx="4">
                  <c:v>Dudina, DV</c:v>
                </c:pt>
                <c:pt idx="5">
                  <c:v>Esikov, MA</c:v>
                </c:pt>
                <c:pt idx="6">
                  <c:v>Guo, Y</c:v>
                </c:pt>
                <c:pt idx="7">
                  <c:v>Mali, VI</c:v>
                </c:pt>
                <c:pt idx="8">
                  <c:v>Batraev, IS</c:v>
                </c:pt>
                <c:pt idx="9">
                  <c:v>Bulina, NV</c:v>
                </c:pt>
              </c:strCache>
            </c:strRef>
          </c:cat>
          <c:val>
            <c:numRef>
              <c:f>'Novosibirsk Tec Univ'!$L$18:$L$27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D-4EF4-968C-0F607705C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SPbU!$B$18:$B$27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SPbU!$C$18:$C$27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5E-43F6-8692-E83728D5D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SPbU!$G$18:$G$25</c:f>
              <c:strCache>
                <c:ptCount val="8"/>
                <c:pt idx="0">
                  <c:v>genetics &amp; heredity</c:v>
                </c:pt>
                <c:pt idx="1">
                  <c:v>biochemistry &amp; molecular biology</c:v>
                </c:pt>
                <c:pt idx="2">
                  <c:v>biotechnology &amp; applied microbiology</c:v>
                </c:pt>
                <c:pt idx="3">
                  <c:v>chemistry</c:v>
                </c:pt>
                <c:pt idx="4">
                  <c:v>electrochemistry</c:v>
                </c:pt>
                <c:pt idx="5">
                  <c:v>energy &amp; fuels</c:v>
                </c:pt>
                <c:pt idx="6">
                  <c:v>physics</c:v>
                </c:pt>
                <c:pt idx="7">
                  <c:v>science &amp; technology - other topics</c:v>
                </c:pt>
              </c:strCache>
            </c:strRef>
          </c:cat>
          <c:val>
            <c:numRef>
              <c:f>SPbU!$H$18:$H$25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C9-4F20-9B93-E7CA99403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</c:v>
                </c:pt>
                <c:pt idx="1">
                  <c:v>12</c:v>
                </c:pt>
                <c:pt idx="2">
                  <c:v>8</c:v>
                </c:pt>
                <c:pt idx="3">
                  <c:v>9</c:v>
                </c:pt>
                <c:pt idx="4">
                  <c:v>3</c:v>
                </c:pt>
                <c:pt idx="5">
                  <c:v>7</c:v>
                </c:pt>
                <c:pt idx="6">
                  <c:v>4</c:v>
                </c:pt>
                <c:pt idx="7">
                  <c:v>4</c:v>
                </c:pt>
                <c:pt idx="8">
                  <c:v>6</c:v>
                </c:pt>
                <c:pt idx="9">
                  <c:v>1</c:v>
                </c:pt>
                <c:pt idx="10">
                  <c:v>3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9</c:v>
                </c:pt>
                <c:pt idx="15">
                  <c:v>4</c:v>
                </c:pt>
                <c:pt idx="16">
                  <c:v>4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8</c:v>
                </c:pt>
                <c:pt idx="21">
                  <c:v>0</c:v>
                </c:pt>
                <c:pt idx="22">
                  <c:v>6</c:v>
                </c:pt>
                <c:pt idx="23">
                  <c:v>3</c:v>
                </c:pt>
                <c:pt idx="24">
                  <c:v>2</c:v>
                </c:pt>
                <c:pt idx="25">
                  <c:v>3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C5-4E7E-95DF-944EAA04BC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SPbU!$L$17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SPbU!$K$18:$K$27</c:f>
              <c:strCache>
                <c:ptCount val="10"/>
                <c:pt idx="0">
                  <c:v>Afonso, CRM</c:v>
                </c:pt>
                <c:pt idx="1">
                  <c:v>Aguilar-Osorio, G</c:v>
                </c:pt>
                <c:pt idx="2">
                  <c:v>Amigo, A</c:v>
                </c:pt>
                <c:pt idx="3">
                  <c:v>Amigo, V</c:v>
                </c:pt>
                <c:pt idx="4">
                  <c:v>Amillis, S</c:v>
                </c:pt>
                <c:pt idx="5">
                  <c:v>Anderluh, G</c:v>
                </c:pt>
                <c:pt idx="6">
                  <c:v>Andersen, MR</c:v>
                </c:pt>
                <c:pt idx="7">
                  <c:v>Archer, DB</c:v>
                </c:pt>
                <c:pt idx="8">
                  <c:v>Asadollahi, M</c:v>
                </c:pt>
                <c:pt idx="9">
                  <c:v>Askin, M</c:v>
                </c:pt>
              </c:strCache>
            </c:strRef>
          </c:cat>
          <c:val>
            <c:numRef>
              <c:f>SPbU!$L$18:$L$27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DF-4914-A97E-466FA4007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genetics &amp; heredity</c:v>
                </c:pt>
                <c:pt idx="3">
                  <c:v>biochemistry &amp; molecular biology</c:v>
                </c:pt>
                <c:pt idx="4">
                  <c:v>chemistry</c:v>
                </c:pt>
                <c:pt idx="5">
                  <c:v>optics</c:v>
                </c:pt>
                <c:pt idx="6">
                  <c:v>metallurgy &amp; metallurgical engineering</c:v>
                </c:pt>
                <c:pt idx="7">
                  <c:v>mathematics</c:v>
                </c:pt>
                <c:pt idx="8">
                  <c:v>toxicology</c:v>
                </c:pt>
                <c:pt idx="9">
                  <c:v>zoology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71</c:v>
                </c:pt>
                <c:pt idx="1">
                  <c:v>42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6-4ADC-BC8B-004594E6E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nucleation</c:v>
                </c:pt>
                <c:pt idx="1">
                  <c:v>crystallization</c:v>
                </c:pt>
                <c:pt idx="2">
                  <c:v>crystal growth</c:v>
                </c:pt>
                <c:pt idx="3">
                  <c:v>glass</c:v>
                </c:pt>
                <c:pt idx="4">
                  <c:v>glass ceramics</c:v>
                </c:pt>
                <c:pt idx="5">
                  <c:v>growth</c:v>
                </c:pt>
                <c:pt idx="6">
                  <c:v>alkali silicates</c:v>
                </c:pt>
                <c:pt idx="7">
                  <c:v>chromosome painting</c:v>
                </c:pt>
                <c:pt idx="8">
                  <c:v>cytochrome b(5</c:v>
                </c:pt>
                <c:pt idx="9">
                  <c:v>fish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13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BF-462D-8FF9-6072525A88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Vavilov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Optical</a:t>
            </a:r>
            <a:r>
              <a:rPr lang="pt-BR" dirty="0"/>
              <a:t> </a:t>
            </a:r>
            <a:r>
              <a:rPr lang="pt-BR" dirty="0" err="1"/>
              <a:t>Institute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103524"/>
              </p:ext>
            </p:extLst>
          </p:nvPr>
        </p:nvGraphicFramePr>
        <p:xfrm>
          <a:off x="829342" y="883517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Vavilov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Optical</a:t>
            </a:r>
            <a:r>
              <a:rPr lang="pt-BR" dirty="0"/>
              <a:t> </a:t>
            </a:r>
            <a:r>
              <a:rPr lang="pt-BR" dirty="0" err="1"/>
              <a:t>Institute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770198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Vavilov</a:t>
            </a:r>
            <a:r>
              <a:rPr lang="pt-BR" dirty="0"/>
              <a:t>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Optical</a:t>
            </a:r>
            <a:r>
              <a:rPr lang="pt-BR" dirty="0"/>
              <a:t> </a:t>
            </a:r>
            <a:r>
              <a:rPr lang="pt-BR" dirty="0" err="1"/>
              <a:t>Institute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30527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Joint Institute for Nuclear Research (JINR)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212488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Joint Institute for Nuclear Research (JINR)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972770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Joint Institute for Nuclear Research (JINR)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175359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Novosibirsk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Technical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693351"/>
              </p:ext>
            </p:extLst>
          </p:nvPr>
        </p:nvGraphicFramePr>
        <p:xfrm>
          <a:off x="829341" y="883519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Novosibirsk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Technical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925151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Novosibirsk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Technical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268473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Saint Petersburg State University (</a:t>
            </a:r>
            <a:r>
              <a:rPr lang="en-US" dirty="0" err="1"/>
              <a:t>SPbU</a:t>
            </a:r>
            <a:r>
              <a:rPr lang="en-US" dirty="0"/>
              <a:t>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539318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80192"/>
              </p:ext>
            </p:extLst>
          </p:nvPr>
        </p:nvGraphicFramePr>
        <p:xfrm>
          <a:off x="829342" y="883519"/>
          <a:ext cx="10533313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Saint Petersburg State University (</a:t>
            </a:r>
            <a:r>
              <a:rPr lang="en-US" dirty="0" err="1"/>
              <a:t>SPbU</a:t>
            </a:r>
            <a:r>
              <a:rPr lang="en-US" dirty="0"/>
              <a:t>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281980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Saint Petersburg State University (</a:t>
            </a:r>
            <a:r>
              <a:rPr lang="en-US" dirty="0" err="1"/>
              <a:t>SPbU</a:t>
            </a:r>
            <a:r>
              <a:rPr lang="en-US" dirty="0"/>
              <a:t>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105654"/>
              </p:ext>
            </p:extLst>
          </p:nvPr>
        </p:nvGraphicFramePr>
        <p:xfrm>
          <a:off x="825795" y="883519"/>
          <a:ext cx="10536863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Rússia,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706561"/>
              </p:ext>
            </p:extLst>
          </p:nvPr>
        </p:nvGraphicFramePr>
        <p:xfrm>
          <a:off x="829341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Rússia,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356844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Rússia,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333787"/>
              </p:ext>
            </p:extLst>
          </p:nvPr>
        </p:nvGraphicFramePr>
        <p:xfrm>
          <a:off x="829341" y="883518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Rússia,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572870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Russian Academy of Sciences (RAS)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224975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Russian Academy of Sciences (RAS)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9534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Russian Academy of Sciences (RAS)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669827"/>
              </p:ext>
            </p:extLst>
          </p:nvPr>
        </p:nvGraphicFramePr>
        <p:xfrm>
          <a:off x="914400" y="883519"/>
          <a:ext cx="10448256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414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Rússia, por ano</vt:lpstr>
      <vt:lpstr>Publicações da UFSCar em colaboração com instituições da Rússia, por área</vt:lpstr>
      <vt:lpstr>Publicações da UFSCar em colaboração com instituições da Rússia, por palavra-chave</vt:lpstr>
      <vt:lpstr>Publicações da UFSCar em colaboração com instituições da Rússia, por instituição</vt:lpstr>
      <vt:lpstr>Publicações da UFSCar em colaboração com Russian Academy of Sciences (RAS), por ano</vt:lpstr>
      <vt:lpstr>Publicações da UFSCar em colaboração com Russian Academy of Sciences (RAS), por área</vt:lpstr>
      <vt:lpstr>Publicações da UFSCar em colaboração com Russian Academy of Sciences (RAS), por autor</vt:lpstr>
      <vt:lpstr>Publicações da UFSCar em colaboração com Vavilov State Optical Institute, por ano</vt:lpstr>
      <vt:lpstr>Publicações da UFSCar em colaboração com Vavilov State Optical Institute, por área</vt:lpstr>
      <vt:lpstr>Publicações da UFSCar em colaboração com Vavilov State Optical Institute, por autor</vt:lpstr>
      <vt:lpstr>Publicações da UFSCar em colaboração com Joint Institute for Nuclear Research (JINR), por ano</vt:lpstr>
      <vt:lpstr>Publicações da UFSCar em colaboração com Joint Institute for Nuclear Research (JINR), por área</vt:lpstr>
      <vt:lpstr>Publicações da UFSCar em colaboração com Joint Institute for Nuclear Research (JINR), por autor</vt:lpstr>
      <vt:lpstr>Publicações da UFSCar em colaboração com Novosibirsk State Technical University, por ano</vt:lpstr>
      <vt:lpstr>Publicações da UFSCar em colaboração com Novosibirsk State Technical University, por área</vt:lpstr>
      <vt:lpstr>Publicações da UFSCar em colaboração com Novosibirsk State Technical University, por autor</vt:lpstr>
      <vt:lpstr>Publicações da UFSCar em colaboração com Saint Petersburg State University (SPbU), por ano</vt:lpstr>
      <vt:lpstr>Publicações da UFSCar em colaboração com Saint Petersburg State University (SPbU), por área</vt:lpstr>
      <vt:lpstr>Publicações da UFSCar em colaboração com Saint Petersburg State University (SPbU),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45</cp:revision>
  <dcterms:created xsi:type="dcterms:W3CDTF">2018-06-12T14:18:58Z</dcterms:created>
  <dcterms:modified xsi:type="dcterms:W3CDTF">2018-06-20T11:50:23Z</dcterms:modified>
</cp:coreProperties>
</file>