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</p:sldMasterIdLst>
  <p:handoutMasterIdLst>
    <p:handoutMasterId r:id="rId25"/>
  </p:handoutMasterIdLst>
  <p:sldIdLst>
    <p:sldId id="281" r:id="rId2"/>
    <p:sldId id="282" r:id="rId3"/>
    <p:sldId id="284" r:id="rId4"/>
    <p:sldId id="285" r:id="rId5"/>
    <p:sldId id="286" r:id="rId6"/>
    <p:sldId id="260" r:id="rId7"/>
    <p:sldId id="261" r:id="rId8"/>
    <p:sldId id="259" r:id="rId9"/>
    <p:sldId id="278" r:id="rId10"/>
    <p:sldId id="283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57" r:id="rId2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75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87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46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elip\Seafile\SPDI\DeInfo\Indicadores\Colabora&#231;&#227;o%20Internacional\UFSCar%20WoS%2020190221\Alemanha-Dad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elip\Seafile\SPDI\DeInfo\Indicadores\Colabora&#231;&#227;o%20Internacional\UFSCar%20WoS%2020190221\Alemanha-Dado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elip\Seafile\SPDI\DeInfo\Indicadores\Colabora&#231;&#227;o%20Internacional\UFSCar%20WoS%2020190221\Alemanha-Dado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elip\Seafile\SPDI\DeInfo\Indicadores\Colabora&#231;&#227;o%20Internacional\UFSCar%20WoS%2020190221\Alemanha-Dado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elip\Seafile\SPDI\DeInfo\Indicadores\Colabora&#231;&#227;o%20Internacional\UFSCar%20WoS%2020190221\Alemanha-Dados.ods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elip\Seafile\SPDI\DeInfo\Indicadores\Colabora&#231;&#227;o%20Internacional\UFSCar%20WoS%2020190221\Alemanha-Dados.ods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elip\Seafile\SPDI\DeInfo\Indicadores\Colabora&#231;&#227;o%20Internacional\UFSCar%20WoS%2020190221\Alemanha-Dados.ods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elip\Seafile\SPDI\DeInfo\Indicadores\Colabora&#231;&#227;o%20Internacional\UFSCar%20WoS%2020190221\Alemanha-Dados.ods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elip\Seafile\SPDI\DeInfo\Indicadores\Colabora&#231;&#227;o%20Internacional\UFSCar%20WoS%2020190221\Alemanha-Dados.ods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elip\Seafile\SPDI\DeInfo\Indicadores\Colabora&#231;&#227;o%20Internacional\UFSCar%20WoS%2020190221\Alemanha-Dados.ods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elip\Seafile\SPDI\DeInfo\Indicadores\Colabora&#231;&#227;o%20Internacional\UFSCar%20WoS%2020190221\Alemanha-Dados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elip\Seafile\SPDI\DeInfo\Indicadores\Colabora&#231;&#227;o%20Internacional\UFSCar%20WoS%2020190221\Alemanha-Dado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elip\Seafile\SPDI\DeInfo\Indicadores\Colabora&#231;&#227;o%20Internacional\UFSCar%20WoS%2020190221\Alemanha-Dados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elip\Seafile\SPDI\DeInfo\Indicadores\Colabora&#231;&#227;o%20Internacional\UFSCar%20WoS%2020190221\Alemanha-Dados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elip\Seafile\SPDI\DeInfo\Indicadores\Colabora&#231;&#227;o%20Internacional\UFSCar%20WoS%2020190221\Alemanha-Dado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elip\Seafile\SPDI\DeInfo\Indicadores\Colabora&#231;&#227;o%20Internacional\UFSCar%20WoS%2020190221\Alemanha-Dado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elip\Seafile\SPDI\DeInfo\Indicadores\Colabora&#231;&#227;o%20Internacional\UFSCar%20WoS%2020190221\Alemanha-Dado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elip\Seafile\SPDI\DeInfo\Indicadores\Colabora&#231;&#227;o%20Internacional\UFSCar%20WoS%2020190221\Alemanha-Dado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elip\Seafile\SPDI\DeInfo\Indicadores\Colabora&#231;&#227;o%20Internacional\UFSCar%20WoS%2020190221\Alemanha-Dado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elip\Seafile\SPDI\DeInfo\Indicadores\Colabora&#231;&#227;o%20Internacional\UFSCar%20WoS%2020190221\Alemanha-Dado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elip\Seafile\SPDI\DeInfo\Indicadores\Colabora&#231;&#227;o%20Internacional\UFSCar%20WoS%2020190221\Alemanha-Dado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Total!$B$1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2">
                  <a:alpha val="85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33A5-48D4-99C0-1BF82681EEA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33A5-48D4-99C0-1BF82681EEA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Total!$D$3:$D$12</c:f>
              <c:strCache>
                <c:ptCount val="10"/>
                <c:pt idx="0">
                  <c:v>USA</c:v>
                </c:pt>
                <c:pt idx="1">
                  <c:v>Spain</c:v>
                </c:pt>
                <c:pt idx="2">
                  <c:v>United Kingdom</c:v>
                </c:pt>
                <c:pt idx="3">
                  <c:v>Germany</c:v>
                </c:pt>
                <c:pt idx="4">
                  <c:v>France</c:v>
                </c:pt>
                <c:pt idx="5">
                  <c:v>Canada</c:v>
                </c:pt>
                <c:pt idx="6">
                  <c:v>Portugal</c:v>
                </c:pt>
                <c:pt idx="7">
                  <c:v>Italy</c:v>
                </c:pt>
                <c:pt idx="8">
                  <c:v>Argentina</c:v>
                </c:pt>
                <c:pt idx="9">
                  <c:v>Russia</c:v>
                </c:pt>
              </c:strCache>
            </c:strRef>
          </c:cat>
          <c:val>
            <c:numRef>
              <c:f>Total!$B$3:$B$12</c:f>
              <c:numCache>
                <c:formatCode>General</c:formatCode>
                <c:ptCount val="10"/>
                <c:pt idx="0">
                  <c:v>1158</c:v>
                </c:pt>
                <c:pt idx="1">
                  <c:v>521</c:v>
                </c:pt>
                <c:pt idx="2">
                  <c:v>422</c:v>
                </c:pt>
                <c:pt idx="3">
                  <c:v>391</c:v>
                </c:pt>
                <c:pt idx="4">
                  <c:v>375</c:v>
                </c:pt>
                <c:pt idx="5">
                  <c:v>300</c:v>
                </c:pt>
                <c:pt idx="6">
                  <c:v>230</c:v>
                </c:pt>
                <c:pt idx="7">
                  <c:v>196</c:v>
                </c:pt>
                <c:pt idx="8">
                  <c:v>157</c:v>
                </c:pt>
                <c:pt idx="9">
                  <c:v>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A5-48D4-99C0-1BF82681EEA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65621392"/>
        <c:axId val="567567088"/>
      </c:barChart>
      <c:catAx>
        <c:axId val="565621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67567088"/>
        <c:crosses val="autoZero"/>
        <c:auto val="1"/>
        <c:lblAlgn val="ctr"/>
        <c:lblOffset val="100"/>
        <c:noMultiLvlLbl val="0"/>
      </c:catAx>
      <c:valAx>
        <c:axId val="567567088"/>
        <c:scaling>
          <c:orientation val="minMax"/>
          <c:max val="1200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65621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Rostock!$B$17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Rostock!$D$19:$D$28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Rostock!$B$19:$B$28</c:f>
              <c:numCache>
                <c:formatCode>General</c:formatCode>
                <c:ptCount val="10"/>
                <c:pt idx="0">
                  <c:v>3</c:v>
                </c:pt>
                <c:pt idx="1">
                  <c:v>5</c:v>
                </c:pt>
                <c:pt idx="2">
                  <c:v>2</c:v>
                </c:pt>
                <c:pt idx="3">
                  <c:v>3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3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87E-4E6B-80F0-630C13DEFD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pt-B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Rostock!$G$17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Rostock!$I$18:$I$27</c:f>
              <c:strCache>
                <c:ptCount val="10"/>
                <c:pt idx="0">
                  <c:v>materials science, ceramics</c:v>
                </c:pt>
                <c:pt idx="1">
                  <c:v>materials science, multidisciplinary</c:v>
                </c:pt>
                <c:pt idx="2">
                  <c:v>chemistry, physical</c:v>
                </c:pt>
                <c:pt idx="3">
                  <c:v>physics, atomic, molecular &amp; chemical</c:v>
                </c:pt>
                <c:pt idx="4">
                  <c:v>chemistry, multidisciplinary</c:v>
                </c:pt>
                <c:pt idx="5">
                  <c:v>polymer science</c:v>
                </c:pt>
                <c:pt idx="6">
                  <c:v>crystallography</c:v>
                </c:pt>
                <c:pt idx="7">
                  <c:v>engineering, chemical</c:v>
                </c:pt>
                <c:pt idx="8">
                  <c:v>physics, multidisciplinary</c:v>
                </c:pt>
                <c:pt idx="9">
                  <c:v>acoustics</c:v>
                </c:pt>
              </c:strCache>
            </c:strRef>
          </c:cat>
          <c:val>
            <c:numRef>
              <c:f>Rostock!$G$18:$G$27</c:f>
              <c:numCache>
                <c:formatCode>General</c:formatCode>
                <c:ptCount val="10"/>
                <c:pt idx="0">
                  <c:v>15</c:v>
                </c:pt>
                <c:pt idx="1">
                  <c:v>14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52-406A-9A86-6ED1C620E47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pt-B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Rostock!$L$17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Rostock!$N$18:$N$27</c:f>
              <c:strCache>
                <c:ptCount val="10"/>
                <c:pt idx="0">
                  <c:v>SCHMELZER, JWP</c:v>
                </c:pt>
                <c:pt idx="1">
                  <c:v>FOKIN, VM</c:v>
                </c:pt>
                <c:pt idx="2">
                  <c:v>ZANOTTO, ED</c:v>
                </c:pt>
                <c:pt idx="3">
                  <c:v>ABYZOV, AS</c:v>
                </c:pt>
                <c:pt idx="4">
                  <c:v>RODRIGUES, AM</c:v>
                </c:pt>
                <c:pt idx="5">
                  <c:v>ZHANG, R</c:v>
                </c:pt>
                <c:pt idx="6">
                  <c:v>HE, XR</c:v>
                </c:pt>
                <c:pt idx="7">
                  <c:v>SCHICK, C</c:v>
                </c:pt>
                <c:pt idx="8">
                  <c:v>YURITSYN, NS</c:v>
                </c:pt>
                <c:pt idx="9">
                  <c:v>CAI, SW</c:v>
                </c:pt>
              </c:strCache>
            </c:strRef>
          </c:cat>
          <c:val>
            <c:numRef>
              <c:f>Rostock!$L$18:$L$27</c:f>
              <c:numCache>
                <c:formatCode>General</c:formatCode>
                <c:ptCount val="10"/>
                <c:pt idx="0">
                  <c:v>19</c:v>
                </c:pt>
                <c:pt idx="1">
                  <c:v>17</c:v>
                </c:pt>
                <c:pt idx="2">
                  <c:v>16</c:v>
                </c:pt>
                <c:pt idx="3">
                  <c:v>10</c:v>
                </c:pt>
                <c:pt idx="4">
                  <c:v>9</c:v>
                </c:pt>
                <c:pt idx="5">
                  <c:v>6</c:v>
                </c:pt>
                <c:pt idx="6">
                  <c:v>5</c:v>
                </c:pt>
                <c:pt idx="7">
                  <c:v>3</c:v>
                </c:pt>
                <c:pt idx="8">
                  <c:v>3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8D-4D8F-8421-C24F712E90F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pt-B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Bonn!$B$17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Bonn!$D$19:$D$28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Bonn!$B$19:$B$28</c:f>
              <c:numCache>
                <c:formatCode>General</c:formatCode>
                <c:ptCount val="10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3</c:v>
                </c:pt>
                <c:pt idx="7">
                  <c:v>1</c:v>
                </c:pt>
                <c:pt idx="8">
                  <c:v>0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C6D-4940-B3C5-48CAA7DD26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  <c:max val="4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minorGridlines>
          <c:spPr>
            <a:ln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</a:ln>
            <a:effectLst/>
          </c:spPr>
        </c:min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489387008"/>
        <c:crosses val="autoZero"/>
        <c:crossBetween val="between"/>
        <c:majorUnit val="1"/>
        <c:minorUnit val="0.5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pt-B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Bonn!$G$17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Bonn!$I$18:$I$27</c:f>
              <c:strCache>
                <c:ptCount val="10"/>
                <c:pt idx="0">
                  <c:v>economics</c:v>
                </c:pt>
                <c:pt idx="1">
                  <c:v>agricultural economics &amp; policy</c:v>
                </c:pt>
                <c:pt idx="2">
                  <c:v>international relations</c:v>
                </c:pt>
                <c:pt idx="3">
                  <c:v>mathematics</c:v>
                </c:pt>
                <c:pt idx="4">
                  <c:v>microscopy</c:v>
                </c:pt>
                <c:pt idx="5">
                  <c:v>physics, mathematical</c:v>
                </c:pt>
                <c:pt idx="6">
                  <c:v>physics, multidisciplinary</c:v>
                </c:pt>
                <c:pt idx="7">
                  <c:v>physiology</c:v>
                </c:pt>
                <c:pt idx="8">
                  <c:v>zoology</c:v>
                </c:pt>
                <c:pt idx="9">
                  <c:v>biology</c:v>
                </c:pt>
              </c:strCache>
            </c:strRef>
          </c:cat>
          <c:val>
            <c:numRef>
              <c:f>Bonn!$G$18:$G$27</c:f>
              <c:numCache>
                <c:formatCode>General</c:formatCode>
                <c:ptCount val="10"/>
                <c:pt idx="0">
                  <c:v>4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7C-4197-9EFB-7E72B4DFA23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  <c:max val="5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pt-B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Bonn!$L$17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Bonn!$N$18:$N$27</c:f>
              <c:strCache>
                <c:ptCount val="10"/>
                <c:pt idx="0">
                  <c:v>FERNANDES, MN</c:v>
                </c:pt>
                <c:pt idx="1">
                  <c:v>PERRY, SF</c:v>
                </c:pt>
                <c:pt idx="2">
                  <c:v>ALCARAZ, FC</c:v>
                </c:pt>
                <c:pt idx="3">
                  <c:v>DA COSTA, OTF</c:v>
                </c:pt>
                <c:pt idx="4">
                  <c:v>DE FARIA, RN</c:v>
                </c:pt>
                <c:pt idx="5">
                  <c:v>RITTENBERG, V</c:v>
                </c:pt>
                <c:pt idx="6">
                  <c:v>WIECK, C</c:v>
                </c:pt>
                <c:pt idx="7">
                  <c:v>GLASS, ML</c:v>
                </c:pt>
                <c:pt idx="8">
                  <c:v>HARTMANN, L</c:v>
                </c:pt>
                <c:pt idx="9">
                  <c:v>LESCH, M</c:v>
                </c:pt>
              </c:strCache>
            </c:strRef>
          </c:cat>
          <c:val>
            <c:numRef>
              <c:f>Bonn!$L$18:$L$27</c:f>
              <c:numCache>
                <c:formatCode>General</c:formatCode>
                <c:ptCount val="10"/>
                <c:pt idx="0">
                  <c:v>5</c:v>
                </c:pt>
                <c:pt idx="1">
                  <c:v>5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88-42E3-A675-F6773E71A7B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pt-B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Jena!$B$17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Jena!$D$19:$D$28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Jena!$B$19:$B$28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6</c:v>
                </c:pt>
                <c:pt idx="5">
                  <c:v>3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D12-4E5E-A7B6-F43E6762E4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pt-B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Jena!$G$17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Jena!$I$18:$I$27</c:f>
              <c:strCache>
                <c:ptCount val="10"/>
                <c:pt idx="0">
                  <c:v>genetics &amp; heredity</c:v>
                </c:pt>
                <c:pt idx="1">
                  <c:v>materials science, ceramics</c:v>
                </c:pt>
                <c:pt idx="2">
                  <c:v>biochemistry &amp; molecular biology</c:v>
                </c:pt>
                <c:pt idx="3">
                  <c:v>cell biology</c:v>
                </c:pt>
                <c:pt idx="4">
                  <c:v>materials science, multidisciplinary</c:v>
                </c:pt>
                <c:pt idx="5">
                  <c:v>zoology</c:v>
                </c:pt>
                <c:pt idx="6">
                  <c:v>biotechnology &amp; applied microbiology</c:v>
                </c:pt>
                <c:pt idx="7">
                  <c:v>chemistry, multidisciplinary</c:v>
                </c:pt>
                <c:pt idx="8">
                  <c:v>crystallography</c:v>
                </c:pt>
                <c:pt idx="9">
                  <c:v>evolutionary biology</c:v>
                </c:pt>
              </c:strCache>
            </c:strRef>
          </c:cat>
          <c:val>
            <c:numRef>
              <c:f>Jena!$G$18:$G$27</c:f>
              <c:numCache>
                <c:formatCode>General</c:formatCode>
                <c:ptCount val="10"/>
                <c:pt idx="0">
                  <c:v>10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FE-47CF-B7AC-C31FAF2B258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pt-B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Jena!$L$17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Jena!$N$18:$N$27</c:f>
              <c:strCache>
                <c:ptCount val="10"/>
                <c:pt idx="0">
                  <c:v>LIEHR, T</c:v>
                </c:pt>
                <c:pt idx="1">
                  <c:v>CIOFFI, MD</c:v>
                </c:pt>
                <c:pt idx="2">
                  <c:v>KOSYAKOVA, N</c:v>
                </c:pt>
                <c:pt idx="3">
                  <c:v>BERTOLLO, LAC</c:v>
                </c:pt>
                <c:pt idx="4">
                  <c:v>CHAVEERACH, A</c:v>
                </c:pt>
                <c:pt idx="5">
                  <c:v>CIOFFI, MB</c:v>
                </c:pt>
                <c:pt idx="6">
                  <c:v>SUPIWONG, W</c:v>
                </c:pt>
                <c:pt idx="7">
                  <c:v>TANOMTONG, A</c:v>
                </c:pt>
                <c:pt idx="8">
                  <c:v>YANO, CF</c:v>
                </c:pt>
                <c:pt idx="9">
                  <c:v>PINTHONG, K</c:v>
                </c:pt>
              </c:strCache>
            </c:strRef>
          </c:cat>
          <c:val>
            <c:numRef>
              <c:f>Jena!$L$18:$L$27</c:f>
              <c:numCache>
                <c:formatCode>General</c:formatCode>
                <c:ptCount val="10"/>
                <c:pt idx="0">
                  <c:v>11</c:v>
                </c:pt>
                <c:pt idx="1">
                  <c:v>6</c:v>
                </c:pt>
                <c:pt idx="2">
                  <c:v>6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DA-4E5C-8EDA-71131266537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pt-BR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Wurzburg!$B$17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Wurzburg!$D$19:$D$28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Wurzburg!$B$19:$B$28</c:f>
              <c:numCache>
                <c:formatCode>General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4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AEE-4180-8AAF-67426B67E7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489387008"/>
        <c:crosses val="autoZero"/>
        <c:crossBetween val="between"/>
        <c:majorUnit val="1"/>
        <c:minorUnit val="0.5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Ano!$B$1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Ano!$D$3:$D$48</c:f>
              <c:numCache>
                <c:formatCode>General</c:formatCode>
                <c:ptCount val="46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  <c:pt idx="10">
                  <c:v>2008</c:v>
                </c:pt>
                <c:pt idx="11">
                  <c:v>2007</c:v>
                </c:pt>
                <c:pt idx="12">
                  <c:v>2006</c:v>
                </c:pt>
                <c:pt idx="13">
                  <c:v>2005</c:v>
                </c:pt>
                <c:pt idx="14">
                  <c:v>2004</c:v>
                </c:pt>
                <c:pt idx="15">
                  <c:v>2003</c:v>
                </c:pt>
                <c:pt idx="16">
                  <c:v>2002</c:v>
                </c:pt>
                <c:pt idx="17">
                  <c:v>2001</c:v>
                </c:pt>
                <c:pt idx="18">
                  <c:v>2000</c:v>
                </c:pt>
                <c:pt idx="19">
                  <c:v>1999</c:v>
                </c:pt>
                <c:pt idx="20">
                  <c:v>1998</c:v>
                </c:pt>
                <c:pt idx="21">
                  <c:v>1997</c:v>
                </c:pt>
                <c:pt idx="22">
                  <c:v>1996</c:v>
                </c:pt>
                <c:pt idx="23">
                  <c:v>1995</c:v>
                </c:pt>
                <c:pt idx="24">
                  <c:v>1994</c:v>
                </c:pt>
                <c:pt idx="25">
                  <c:v>1993</c:v>
                </c:pt>
                <c:pt idx="26">
                  <c:v>1992</c:v>
                </c:pt>
                <c:pt idx="27">
                  <c:v>1991</c:v>
                </c:pt>
                <c:pt idx="28">
                  <c:v>1990</c:v>
                </c:pt>
                <c:pt idx="29">
                  <c:v>1989</c:v>
                </c:pt>
                <c:pt idx="30">
                  <c:v>1988</c:v>
                </c:pt>
                <c:pt idx="31">
                  <c:v>1987</c:v>
                </c:pt>
                <c:pt idx="32">
                  <c:v>1986</c:v>
                </c:pt>
                <c:pt idx="33">
                  <c:v>1985</c:v>
                </c:pt>
                <c:pt idx="34">
                  <c:v>1984</c:v>
                </c:pt>
                <c:pt idx="35">
                  <c:v>1983</c:v>
                </c:pt>
                <c:pt idx="36">
                  <c:v>1982</c:v>
                </c:pt>
                <c:pt idx="37">
                  <c:v>1981</c:v>
                </c:pt>
                <c:pt idx="38">
                  <c:v>1980</c:v>
                </c:pt>
                <c:pt idx="39">
                  <c:v>1979</c:v>
                </c:pt>
                <c:pt idx="40">
                  <c:v>1978</c:v>
                </c:pt>
                <c:pt idx="41">
                  <c:v>1977</c:v>
                </c:pt>
                <c:pt idx="42">
                  <c:v>1976</c:v>
                </c:pt>
                <c:pt idx="43">
                  <c:v>1975</c:v>
                </c:pt>
                <c:pt idx="44">
                  <c:v>1974</c:v>
                </c:pt>
                <c:pt idx="45">
                  <c:v>1973</c:v>
                </c:pt>
              </c:numCache>
            </c:numRef>
          </c:cat>
          <c:val>
            <c:numRef>
              <c:f>Ano!$B$3:$B$48</c:f>
              <c:numCache>
                <c:formatCode>General</c:formatCode>
                <c:ptCount val="46"/>
                <c:pt idx="0">
                  <c:v>55</c:v>
                </c:pt>
                <c:pt idx="1">
                  <c:v>51</c:v>
                </c:pt>
                <c:pt idx="2">
                  <c:v>40</c:v>
                </c:pt>
                <c:pt idx="3">
                  <c:v>46</c:v>
                </c:pt>
                <c:pt idx="4">
                  <c:v>31</c:v>
                </c:pt>
                <c:pt idx="5">
                  <c:v>17</c:v>
                </c:pt>
                <c:pt idx="6">
                  <c:v>19</c:v>
                </c:pt>
                <c:pt idx="7">
                  <c:v>18</c:v>
                </c:pt>
                <c:pt idx="8">
                  <c:v>16</c:v>
                </c:pt>
                <c:pt idx="9">
                  <c:v>13</c:v>
                </c:pt>
                <c:pt idx="10">
                  <c:v>15</c:v>
                </c:pt>
                <c:pt idx="11">
                  <c:v>9</c:v>
                </c:pt>
                <c:pt idx="12">
                  <c:v>8</c:v>
                </c:pt>
                <c:pt idx="13">
                  <c:v>7</c:v>
                </c:pt>
                <c:pt idx="14">
                  <c:v>6</c:v>
                </c:pt>
                <c:pt idx="15">
                  <c:v>5</c:v>
                </c:pt>
                <c:pt idx="16">
                  <c:v>1</c:v>
                </c:pt>
                <c:pt idx="17">
                  <c:v>3</c:v>
                </c:pt>
                <c:pt idx="18">
                  <c:v>8</c:v>
                </c:pt>
                <c:pt idx="19">
                  <c:v>5</c:v>
                </c:pt>
                <c:pt idx="20">
                  <c:v>5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5</c:v>
                </c:pt>
                <c:pt idx="25">
                  <c:v>2</c:v>
                </c:pt>
                <c:pt idx="26">
                  <c:v>1</c:v>
                </c:pt>
                <c:pt idx="27">
                  <c:v>2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5A4-43C7-9FEA-1BA11F802AA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pt-BR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Wurzburg!$G$17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Wurzburg!$I$18:$I$27</c:f>
              <c:strCache>
                <c:ptCount val="10"/>
                <c:pt idx="0">
                  <c:v>physics, applied</c:v>
                </c:pt>
                <c:pt idx="1">
                  <c:v>materials science, multidisciplinary</c:v>
                </c:pt>
                <c:pt idx="2">
                  <c:v>physics, condensed matter</c:v>
                </c:pt>
                <c:pt idx="3">
                  <c:v>biochemistry &amp; molecular biology</c:v>
                </c:pt>
                <c:pt idx="4">
                  <c:v>genetics &amp; heredity</c:v>
                </c:pt>
                <c:pt idx="5">
                  <c:v>chemistry, multidisciplinary</c:v>
                </c:pt>
                <c:pt idx="6">
                  <c:v>chemistry, physical</c:v>
                </c:pt>
                <c:pt idx="7">
                  <c:v>nanoscience &amp; nanotechnology</c:v>
                </c:pt>
                <c:pt idx="8">
                  <c:v>astronomy &amp; astrophysics</c:v>
                </c:pt>
                <c:pt idx="9">
                  <c:v>cell biology</c:v>
                </c:pt>
              </c:strCache>
            </c:strRef>
          </c:cat>
          <c:val>
            <c:numRef>
              <c:f>Wurzburg!$G$18:$G$27</c:f>
              <c:numCache>
                <c:formatCode>General</c:formatCode>
                <c:ptCount val="10"/>
                <c:pt idx="0">
                  <c:v>7</c:v>
                </c:pt>
                <c:pt idx="1">
                  <c:v>5</c:v>
                </c:pt>
                <c:pt idx="2">
                  <c:v>5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BB-4C4E-9E97-844CFCABF54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pt-BR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Wurzburg!$L$17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Wurzburg!$N$18:$N$27</c:f>
              <c:strCache>
                <c:ptCount val="10"/>
                <c:pt idx="0">
                  <c:v>LOPEZ-RICHARD, V</c:v>
                </c:pt>
                <c:pt idx="1">
                  <c:v>MARQUES, GE</c:v>
                </c:pt>
                <c:pt idx="2">
                  <c:v>WORSCHECH, L</c:v>
                </c:pt>
                <c:pt idx="3">
                  <c:v>HARTMANN, F</c:v>
                </c:pt>
                <c:pt idx="4">
                  <c:v>CASTELANO, LK</c:v>
                </c:pt>
                <c:pt idx="5">
                  <c:v>HOFLING, S</c:v>
                </c:pt>
                <c:pt idx="6">
                  <c:v>DIAS, MRS</c:v>
                </c:pt>
                <c:pt idx="7">
                  <c:v>KAMP, M</c:v>
                </c:pt>
                <c:pt idx="8">
                  <c:v>PFENNING, A</c:v>
                </c:pt>
                <c:pt idx="9">
                  <c:v>ALVES, FM</c:v>
                </c:pt>
              </c:strCache>
            </c:strRef>
          </c:cat>
          <c:val>
            <c:numRef>
              <c:f>Wurzburg!$L$18:$L$27</c:f>
              <c:numCache>
                <c:formatCode>General</c:formatCode>
                <c:ptCount val="10"/>
                <c:pt idx="0">
                  <c:v>10</c:v>
                </c:pt>
                <c:pt idx="1">
                  <c:v>9</c:v>
                </c:pt>
                <c:pt idx="2">
                  <c:v>9</c:v>
                </c:pt>
                <c:pt idx="3">
                  <c:v>7</c:v>
                </c:pt>
                <c:pt idx="4">
                  <c:v>6</c:v>
                </c:pt>
                <c:pt idx="5">
                  <c:v>6</c:v>
                </c:pt>
                <c:pt idx="6">
                  <c:v>5</c:v>
                </c:pt>
                <c:pt idx="7">
                  <c:v>5</c:v>
                </c:pt>
                <c:pt idx="8">
                  <c:v>4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AF-44B5-AEB8-C4FD3C39012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Área!$B$1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Área!$D$2:$D$11</c:f>
              <c:strCache>
                <c:ptCount val="10"/>
                <c:pt idx="0">
                  <c:v>materials science, multidisciplinary</c:v>
                </c:pt>
                <c:pt idx="1">
                  <c:v>materials science, ceramics</c:v>
                </c:pt>
                <c:pt idx="2">
                  <c:v>chemistry, physical</c:v>
                </c:pt>
                <c:pt idx="3">
                  <c:v>genetics &amp; heredity</c:v>
                </c:pt>
                <c:pt idx="4">
                  <c:v>metallurgy &amp; metallurgical engineering</c:v>
                </c:pt>
                <c:pt idx="5">
                  <c:v>physics, applied</c:v>
                </c:pt>
                <c:pt idx="6">
                  <c:v>chemistry, multidisciplinary</c:v>
                </c:pt>
                <c:pt idx="7">
                  <c:v>nanoscience &amp; nanotechnology</c:v>
                </c:pt>
                <c:pt idx="8">
                  <c:v>physics, condensed matter</c:v>
                </c:pt>
                <c:pt idx="9">
                  <c:v>biochemistry &amp; molecular biology</c:v>
                </c:pt>
              </c:strCache>
            </c:strRef>
          </c:cat>
          <c:val>
            <c:numRef>
              <c:f>Área!$B$2:$B$11</c:f>
              <c:numCache>
                <c:formatCode>General</c:formatCode>
                <c:ptCount val="10"/>
                <c:pt idx="0">
                  <c:v>93</c:v>
                </c:pt>
                <c:pt idx="1">
                  <c:v>38</c:v>
                </c:pt>
                <c:pt idx="2">
                  <c:v>32</c:v>
                </c:pt>
                <c:pt idx="3">
                  <c:v>28</c:v>
                </c:pt>
                <c:pt idx="4">
                  <c:v>28</c:v>
                </c:pt>
                <c:pt idx="5">
                  <c:v>27</c:v>
                </c:pt>
                <c:pt idx="6">
                  <c:v>25</c:v>
                </c:pt>
                <c:pt idx="7">
                  <c:v>19</c:v>
                </c:pt>
                <c:pt idx="8">
                  <c:v>19</c:v>
                </c:pt>
                <c:pt idx="9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81-4DD4-ABEA-132CEDB3618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86189072"/>
        <c:axId val="569870688"/>
      </c:bar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Autor!$B$1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Autor!$D$2:$D$11</c:f>
              <c:strCache>
                <c:ptCount val="10"/>
                <c:pt idx="0">
                  <c:v>DOS SANTOS, JF</c:v>
                </c:pt>
                <c:pt idx="1">
                  <c:v>ZANOTTO, ED</c:v>
                </c:pt>
                <c:pt idx="2">
                  <c:v>LIEHR, T</c:v>
                </c:pt>
                <c:pt idx="3">
                  <c:v>SCHMELZER, JWP</c:v>
                </c:pt>
                <c:pt idx="4">
                  <c:v>FOKIN, VM</c:v>
                </c:pt>
                <c:pt idx="5">
                  <c:v>BERTOLLO, LAC</c:v>
                </c:pt>
                <c:pt idx="6">
                  <c:v>CIOFFI, MD</c:v>
                </c:pt>
                <c:pt idx="7">
                  <c:v>GARGARELLA, P</c:v>
                </c:pt>
                <c:pt idx="8">
                  <c:v>LOPEZ-RICHARD, V</c:v>
                </c:pt>
                <c:pt idx="9">
                  <c:v>MARQUES, GE</c:v>
                </c:pt>
              </c:strCache>
            </c:strRef>
          </c:cat>
          <c:val>
            <c:numRef>
              <c:f>Autor!$B$2:$B$11</c:f>
              <c:numCache>
                <c:formatCode>General</c:formatCode>
                <c:ptCount val="10"/>
                <c:pt idx="0">
                  <c:v>36</c:v>
                </c:pt>
                <c:pt idx="1">
                  <c:v>29</c:v>
                </c:pt>
                <c:pt idx="2">
                  <c:v>24</c:v>
                </c:pt>
                <c:pt idx="3">
                  <c:v>19</c:v>
                </c:pt>
                <c:pt idx="4">
                  <c:v>17</c:v>
                </c:pt>
                <c:pt idx="5">
                  <c:v>16</c:v>
                </c:pt>
                <c:pt idx="6">
                  <c:v>16</c:v>
                </c:pt>
                <c:pt idx="7">
                  <c:v>13</c:v>
                </c:pt>
                <c:pt idx="8">
                  <c:v>13</c:v>
                </c:pt>
                <c:pt idx="9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E0-4587-8A41-55978676004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86189072"/>
        <c:axId val="569870688"/>
      </c:bar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'Palavra-chave'!$B$1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'Palavra-chave'!$D$2:$D$11</c:f>
              <c:strCache>
                <c:ptCount val="10"/>
                <c:pt idx="0">
                  <c:v>friction spot welding</c:v>
                </c:pt>
                <c:pt idx="1">
                  <c:v>fish</c:v>
                </c:pt>
                <c:pt idx="2">
                  <c:v>aluminum</c:v>
                </c:pt>
                <c:pt idx="3">
                  <c:v>fish cytogenetics</c:v>
                </c:pt>
                <c:pt idx="4">
                  <c:v>microstructure</c:v>
                </c:pt>
                <c:pt idx="5">
                  <c:v>nucleation</c:v>
                </c:pt>
                <c:pt idx="6">
                  <c:v>crystal growth</c:v>
                </c:pt>
                <c:pt idx="7">
                  <c:v>glass</c:v>
                </c:pt>
                <c:pt idx="8">
                  <c:v>molecular cytogenetics</c:v>
                </c:pt>
                <c:pt idx="9">
                  <c:v>rapid solidification</c:v>
                </c:pt>
              </c:strCache>
            </c:strRef>
          </c:cat>
          <c:val>
            <c:numRef>
              <c:f>'Palavra-chave'!$B$2:$B$11</c:f>
              <c:numCache>
                <c:formatCode>General</c:formatCode>
                <c:ptCount val="10"/>
                <c:pt idx="0">
                  <c:v>13</c:v>
                </c:pt>
                <c:pt idx="1">
                  <c:v>10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7</c:v>
                </c:pt>
                <c:pt idx="6">
                  <c:v>6</c:v>
                </c:pt>
                <c:pt idx="7">
                  <c:v>6</c:v>
                </c:pt>
                <c:pt idx="8">
                  <c:v>6</c:v>
                </c:pt>
                <c:pt idx="9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3B-462D-B196-FE49FCB714C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86189072"/>
        <c:axId val="569870688"/>
      </c:bar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Instituições!$B$1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Instituições!$D$2:$D$11</c:f>
              <c:strCache>
                <c:ptCount val="10"/>
                <c:pt idx="0">
                  <c:v>Helmholtz-Zentrum Geesthacht (HZG)</c:v>
                </c:pt>
                <c:pt idx="1">
                  <c:v>Universität Rostock</c:v>
                </c:pt>
                <c:pt idx="2">
                  <c:v>Universität Bonn</c:v>
                </c:pt>
                <c:pt idx="3">
                  <c:v>Friedrich-Schiller-Universität Jena</c:v>
                </c:pt>
                <c:pt idx="4">
                  <c:v>Universität Würzburg</c:v>
                </c:pt>
                <c:pt idx="5">
                  <c:v>IFW Dresden</c:v>
                </c:pt>
                <c:pt idx="6">
                  <c:v>Universitätsklinikum Jena</c:v>
                </c:pt>
                <c:pt idx="7">
                  <c:v>Leibniz Universität Hannover</c:v>
                </c:pt>
                <c:pt idx="8">
                  <c:v>Forschungszentrum Jülich</c:v>
                </c:pt>
                <c:pt idx="9">
                  <c:v>Universität Münster</c:v>
                </c:pt>
              </c:strCache>
            </c:strRef>
          </c:cat>
          <c:val>
            <c:numRef>
              <c:f>Instituições!$B$2:$B$11</c:f>
              <c:numCache>
                <c:formatCode>General</c:formatCode>
                <c:ptCount val="10"/>
                <c:pt idx="0">
                  <c:v>30</c:v>
                </c:pt>
                <c:pt idx="1">
                  <c:v>27</c:v>
                </c:pt>
                <c:pt idx="2">
                  <c:v>18</c:v>
                </c:pt>
                <c:pt idx="3">
                  <c:v>18</c:v>
                </c:pt>
                <c:pt idx="4">
                  <c:v>17</c:v>
                </c:pt>
                <c:pt idx="5">
                  <c:v>10</c:v>
                </c:pt>
                <c:pt idx="6">
                  <c:v>9</c:v>
                </c:pt>
                <c:pt idx="7">
                  <c:v>9</c:v>
                </c:pt>
                <c:pt idx="8">
                  <c:v>8</c:v>
                </c:pt>
                <c:pt idx="9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EE-4360-BC74-F3C1E094B5E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HZG!$B$17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HZG!$D$19:$D$28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HZG!$B$19:$B$28</c:f>
              <c:numCache>
                <c:formatCode>General</c:formatCode>
                <c:ptCount val="10"/>
                <c:pt idx="0">
                  <c:v>4</c:v>
                </c:pt>
                <c:pt idx="1">
                  <c:v>6</c:v>
                </c:pt>
                <c:pt idx="2">
                  <c:v>7</c:v>
                </c:pt>
                <c:pt idx="3">
                  <c:v>6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4D2-4778-B6D0-42B919897E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HZG!$G$17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HZG!$I$18:$I$27</c:f>
              <c:strCache>
                <c:ptCount val="10"/>
                <c:pt idx="0">
                  <c:v>materials science, multidisciplinary</c:v>
                </c:pt>
                <c:pt idx="1">
                  <c:v>metallurgy &amp; metallurgical engineering</c:v>
                </c:pt>
                <c:pt idx="2">
                  <c:v>engineering, manufacturing</c:v>
                </c:pt>
                <c:pt idx="3">
                  <c:v>automation &amp; control systems</c:v>
                </c:pt>
                <c:pt idx="4">
                  <c:v>engineering, mechanical</c:v>
                </c:pt>
                <c:pt idx="5">
                  <c:v>engineering, industrial</c:v>
                </c:pt>
                <c:pt idx="6">
                  <c:v>engineering, multidisciplinary</c:v>
                </c:pt>
                <c:pt idx="7">
                  <c:v>materials science, characterization &amp; testing</c:v>
                </c:pt>
                <c:pt idx="8">
                  <c:v>materials science, composites</c:v>
                </c:pt>
                <c:pt idx="9">
                  <c:v>mineralogy</c:v>
                </c:pt>
              </c:strCache>
            </c:strRef>
          </c:cat>
          <c:val>
            <c:numRef>
              <c:f>HZG!$G$18:$G$27</c:f>
              <c:numCache>
                <c:formatCode>General</c:formatCode>
                <c:ptCount val="10"/>
                <c:pt idx="0">
                  <c:v>18</c:v>
                </c:pt>
                <c:pt idx="1">
                  <c:v>13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C3-474E-B58D-3D011ABCDE2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HZG!$L$17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HZG!$N$18:$N$27</c:f>
              <c:strCache>
                <c:ptCount val="10"/>
                <c:pt idx="0">
                  <c:v>DOS SANTOS, JF</c:v>
                </c:pt>
                <c:pt idx="1">
                  <c:v>CANTO, LB</c:v>
                </c:pt>
                <c:pt idx="2">
                  <c:v>ALCANTARA, NG</c:v>
                </c:pt>
                <c:pt idx="3">
                  <c:v>AMANCIO, ST</c:v>
                </c:pt>
                <c:pt idx="4">
                  <c:v>SUHUDDIN, UFH</c:v>
                </c:pt>
                <c:pt idx="5">
                  <c:v>PLAINE, AH</c:v>
                </c:pt>
                <c:pt idx="6">
                  <c:v>KAINER, KU</c:v>
                </c:pt>
                <c:pt idx="7">
                  <c:v>PYCZAK, F</c:v>
                </c:pt>
                <c:pt idx="8">
                  <c:v>BLAGA, L</c:v>
                </c:pt>
                <c:pt idx="9">
                  <c:v>EBEL, T</c:v>
                </c:pt>
              </c:strCache>
            </c:strRef>
          </c:cat>
          <c:val>
            <c:numRef>
              <c:f>HZG!$L$18:$L$27</c:f>
              <c:numCache>
                <c:formatCode>General</c:formatCode>
                <c:ptCount val="10"/>
                <c:pt idx="0">
                  <c:v>21</c:v>
                </c:pt>
                <c:pt idx="1">
                  <c:v>8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6</c:v>
                </c:pt>
                <c:pt idx="6">
                  <c:v>4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A7-4D51-9EFB-BC92B18F264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567DD43D-0AD9-4AC5-A8E7-23D914F9A47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BB2BE93-B0FB-405B-96A4-4E62F35CEC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AEFB4-2E3E-4F1A-84C4-150DF81B3630}" type="datetimeFigureOut">
              <a:rPr lang="pt-BR" smtClean="0"/>
              <a:t>27/02/2019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31CC414-7C2E-47DA-ACCF-89D061006B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39788BB-CA15-4ECC-840F-0BA60AB026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1FE9C-1110-45B4-AF76-23A5EBFC96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6421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508CA-46D3-4C37-91F8-2232D5064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85A670-E8B0-4813-BE89-6FE913FC7D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BFEA9F-4FB0-4BC2-BFAF-65A5A64705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27/02/2019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EB738D-FD37-4B62-A88D-E69F5EB38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6B69C5-58BB-4980-A415-F9DC9ECD6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493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61C8D8-5CDD-42C7-899C-10D586209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E038D0-B0A0-47BB-BC35-AF9551149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BD60C1-A303-4000-95CD-B4F9991D46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27/02/2019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077098-9183-4D86-8624-B9B3649D1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EB4118D-8B90-4A1B-98D3-2B36DFA86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101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5888C0-264D-4D19-B5EF-6A5101557B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C085566-8DEC-4AA5-AAFE-C379FEBCC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74E429-0635-4621-B970-F0870B904B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27/02/2019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99EA12-C186-4D43-A4B4-1F09A9042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952C28-619D-4E26-8E22-133CF358F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29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D02408-A5A8-41D6-93F9-0E1DF9D07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4BF4D2-C1E7-46B7-BE7A-E7342D5EA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BE2333-BDC1-4796-9B84-BD8BFC568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27/02/2019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B14D8A-AC69-4317-BFFC-268C7E2D0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0A5095-C94E-4968-9048-5AB0A830D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515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09BD29-FC06-4D6F-8A9F-00188DA19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DC1E6A5-0883-4EFF-9D10-362C44177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E75043-35C9-44B2-BC35-BD50890369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27/02/2019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8FF212-37FD-4C07-BC09-A1E46079A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9831DC-0303-42F9-9E3B-6605D9EA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670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66F57A-AE5D-40E3-A6B2-65FFAED60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9521AD-B847-4759-8C39-BE7F41DAFB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2D1B613-7DFA-4A26-A01C-7E023B4AA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AAC2D94-DB8B-4954-B027-9B09CF580C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27/02/2019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970426-9EDE-4297-A043-15204BC1C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CD2DACF-844F-49E5-BCEA-3BCBCC361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508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984152-00E1-456A-A75D-A6C777296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7CFD734-AB23-43F1-9476-EDDF8ECB2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B0EBFD6-282F-4197-971C-EEDD4DEFD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31831F0-B54D-4E32-8C48-85FB392C2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0E2EB79-429E-4555-89DD-9D2B4AF8EA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26E8B8F-5FF6-4B36-AB81-3F6E25029E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27/02/2019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51F98D5-0020-4F59-BEFD-ADA224FD9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F5F6203-AD7A-495C-9CDC-4C067E14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668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7FA788-73DE-493A-8F32-95C90FDFA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 b="1"/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81949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C066B1-5B68-48A2-A052-D424678112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27/02/2019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E920DB5-1A77-4FBE-A800-208D6BFFE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0700394-BABF-42E5-8A85-A18BFF95A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934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E87B1C-EE6E-46BA-9635-CA560DEFA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3B07AF-6723-474F-BDF2-EC75F3D69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DB9CB9-CBAA-42FE-85D2-F5A986DDC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31A1D10-D259-4548-9268-1381A2C935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27/02/2019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2960FD-EE1F-4BA8-A90A-1A3E00861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F420A1A-4022-4F23-A894-D03E2C219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37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3BF50-EFCD-4530-87AC-C5CBEB0A3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4EFB6B5-588B-440F-8986-93419778D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6045695-B4C0-402D-8F59-89C0BA9DD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BF31E9-BA18-4FFC-90D0-D571856B9B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2/27/2019</a:t>
            </a:fld>
            <a:endParaRPr lang="en-US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A331A5-915E-42EC-ABA2-76C30E7A1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2CB02DA-9E33-4101-A457-AA310A6D0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27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43345B4-8343-46F3-ADDB-7C2E04C7B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9DCCFBA9-0394-4DE1-8E50-8C4C7A145966}"/>
              </a:ext>
            </a:extLst>
          </p:cNvPr>
          <p:cNvSpPr/>
          <p:nvPr userDrawn="1"/>
        </p:nvSpPr>
        <p:spPr>
          <a:xfrm>
            <a:off x="9858714" y="6509419"/>
            <a:ext cx="72521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/>
              </a:rPr>
              <a:t>SPDI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A92411FB-D4A6-4C7D-B594-BC3504D747E0}"/>
              </a:ext>
            </a:extLst>
          </p:cNvPr>
          <p:cNvSpPr/>
          <p:nvPr userDrawn="1"/>
        </p:nvSpPr>
        <p:spPr>
          <a:xfrm>
            <a:off x="10636476" y="6508604"/>
            <a:ext cx="725212" cy="29521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 panose="020B0606030504020204"/>
              </a:rPr>
              <a:t>SRInter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4E579F7-C1AC-467F-9898-47A248DD9727}"/>
              </a:ext>
            </a:extLst>
          </p:cNvPr>
          <p:cNvSpPr/>
          <p:nvPr userDrawn="1"/>
        </p:nvSpPr>
        <p:spPr>
          <a:xfrm>
            <a:off x="11414238" y="6508604"/>
            <a:ext cx="725212" cy="29521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Open Sans" panose="020B0606030504020204"/>
              </a:rPr>
              <a:t>UFSCar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34A053F8-B9AC-4029-850C-836521C586BB}"/>
              </a:ext>
            </a:extLst>
          </p:cNvPr>
          <p:cNvSpPr/>
          <p:nvPr userDrawn="1"/>
        </p:nvSpPr>
        <p:spPr>
          <a:xfrm>
            <a:off x="52550" y="6509419"/>
            <a:ext cx="456147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Fonte: </a:t>
            </a:r>
            <a:r>
              <a:rPr lang="pt-BR" sz="1400" b="0" dirty="0" err="1">
                <a:solidFill>
                  <a:schemeClr val="tx1"/>
                </a:solidFill>
                <a:latin typeface="Open Sans" panose="020B0606030504020204"/>
              </a:rPr>
              <a:t>WoS</a:t>
            </a:r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, dados coletados em 21/02/2019</a:t>
            </a:r>
          </a:p>
        </p:txBody>
      </p:sp>
    </p:spTree>
    <p:extLst>
      <p:ext uri="{BB962C8B-B14F-4D97-AF65-F5344CB8AC3E}">
        <p14:creationId xmlns:p14="http://schemas.microsoft.com/office/powerpoint/2010/main" val="345333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tx1"/>
          </a:solidFill>
          <a:latin typeface="Open Sans" panose="020B060603050402020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na Web </a:t>
            </a:r>
            <a:r>
              <a:rPr lang="pt-BR" sz="2000" dirty="0" err="1"/>
              <a:t>of</a:t>
            </a:r>
            <a:r>
              <a:rPr lang="pt-BR" sz="2000" dirty="0"/>
              <a:t> Science, em colaboração internacional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1C57B0F2-D40D-455A-A22F-49D16F5413EC}"/>
              </a:ext>
            </a:extLst>
          </p:cNvPr>
          <p:cNvSpPr/>
          <p:nvPr/>
        </p:nvSpPr>
        <p:spPr>
          <a:xfrm rot="5400000">
            <a:off x="2633328" y="3384575"/>
            <a:ext cx="829341" cy="60960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17A6A0E-9CDA-47AF-BAA7-1478E9B16A0C}"/>
              </a:ext>
            </a:extLst>
          </p:cNvPr>
          <p:cNvSpPr txBox="1"/>
          <p:nvPr/>
        </p:nvSpPr>
        <p:spPr>
          <a:xfrm>
            <a:off x="425182" y="883519"/>
            <a:ext cx="113416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Busca realizada na Web </a:t>
            </a:r>
            <a:r>
              <a:rPr lang="pt-BR" sz="2000" dirty="0" err="1">
                <a:latin typeface="Open Sans" panose="020B0606030504020204"/>
              </a:rPr>
              <a:t>of</a:t>
            </a:r>
            <a:r>
              <a:rPr lang="pt-BR" sz="2000" dirty="0">
                <a:latin typeface="Open Sans" panose="020B0606030504020204"/>
              </a:rPr>
              <a:t> Science em 21/02/2019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Total: 20063 </a:t>
            </a:r>
            <a:r>
              <a:rPr lang="pt-BR" sz="2000" dirty="0" err="1">
                <a:latin typeface="Open Sans" panose="020B0606030504020204"/>
              </a:rPr>
              <a:t>papers</a:t>
            </a: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 err="1">
                <a:latin typeface="Open Sans" panose="020B0606030504020204"/>
              </a:rPr>
              <a:t>Article</a:t>
            </a:r>
            <a:r>
              <a:rPr lang="pt-BR" sz="2000" dirty="0">
                <a:latin typeface="Open Sans" panose="020B0606030504020204"/>
              </a:rPr>
              <a:t>, </a:t>
            </a:r>
            <a:r>
              <a:rPr lang="pt-BR" sz="2000" dirty="0" err="1">
                <a:latin typeface="Open Sans" panose="020B0606030504020204"/>
              </a:rPr>
              <a:t>Letters</a:t>
            </a:r>
            <a:r>
              <a:rPr lang="pt-BR" sz="2000" dirty="0">
                <a:latin typeface="Open Sans" panose="020B0606030504020204"/>
              </a:rPr>
              <a:t>, Notes, Reviews (</a:t>
            </a:r>
            <a:r>
              <a:rPr lang="pt-BR" sz="2000" dirty="0" err="1">
                <a:latin typeface="Open Sans" panose="020B0606030504020204"/>
              </a:rPr>
              <a:t>Proceedings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excluded</a:t>
            </a:r>
            <a:r>
              <a:rPr lang="pt-BR" sz="2000" dirty="0">
                <a:latin typeface="Open Sans" panose="020B0606030504020204"/>
              </a:rPr>
              <a:t>): 16364 </a:t>
            </a:r>
            <a:r>
              <a:rPr lang="pt-BR" sz="2000" dirty="0" err="1">
                <a:latin typeface="Open Sans" panose="020B0606030504020204"/>
              </a:rPr>
              <a:t>papers</a:t>
            </a: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Expressão de busca utilizada disponível em http://spdi.ufscar.</a:t>
            </a:r>
            <a:r>
              <a:rPr lang="pt-BR" sz="2000" dirty="0"/>
              <a:t>br/</a:t>
            </a:r>
            <a:endParaRPr lang="pt-BR" sz="2000" dirty="0"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3069296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Helmholtz-Zentrum</a:t>
            </a:r>
            <a:r>
              <a:rPr lang="pt-BR" dirty="0"/>
              <a:t> </a:t>
            </a:r>
            <a:r>
              <a:rPr lang="pt-BR" dirty="0" err="1"/>
              <a:t>Geesthacht</a:t>
            </a:r>
            <a:r>
              <a:rPr lang="pt-BR" dirty="0"/>
              <a:t> (HZG),</a:t>
            </a:r>
            <a:br>
              <a:rPr lang="pt-BR" dirty="0"/>
            </a:b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A245DF4A-AD7A-4992-B1E6-2156EC4EF1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9982065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9452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Universität</a:t>
            </a:r>
            <a:r>
              <a:rPr lang="pt-BR" dirty="0"/>
              <a:t> Rostock, </a:t>
            </a:r>
            <a:r>
              <a:rPr lang="pt-BR" sz="2000" dirty="0"/>
              <a:t>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D9AB660-1FE5-4D3F-A9DB-BD196B44F4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8403835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5174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</a:t>
            </a:r>
            <a:r>
              <a:rPr lang="pt-BR" dirty="0" err="1"/>
              <a:t>Universität</a:t>
            </a:r>
            <a:r>
              <a:rPr lang="pt-BR" dirty="0"/>
              <a:t> Rostock,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3772F7C-8135-4C97-8A51-47CC2E8D85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8823647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2809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Universität</a:t>
            </a:r>
            <a:r>
              <a:rPr lang="pt-BR" dirty="0"/>
              <a:t> Rostock,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439DA47D-ABD2-43D6-8EB0-E97277F48D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2225756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9982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Universität</a:t>
            </a:r>
            <a:r>
              <a:rPr lang="pt-BR" dirty="0"/>
              <a:t> Bonn, </a:t>
            </a:r>
            <a:r>
              <a:rPr lang="pt-BR" sz="2000" dirty="0"/>
              <a:t>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D80213B-C524-4B4E-9A41-AD8581609F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0186556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5872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</a:t>
            </a:r>
            <a:r>
              <a:rPr lang="pt-BR" dirty="0" err="1"/>
              <a:t>Universität</a:t>
            </a:r>
            <a:r>
              <a:rPr lang="pt-BR" dirty="0"/>
              <a:t> Bonn,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C94B4AC-FA4F-463A-8F9F-E558077F1D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2017527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0326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Universität</a:t>
            </a:r>
            <a:r>
              <a:rPr lang="pt-BR" dirty="0"/>
              <a:t> Bonn,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9627A5C3-A1C3-442D-9D93-53E27D3743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4359518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79395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/>
              <a:t>Friedrich-Schiller-</a:t>
            </a:r>
            <a:r>
              <a:rPr lang="pt-BR" dirty="0" err="1"/>
              <a:t>Universität</a:t>
            </a:r>
            <a:r>
              <a:rPr lang="pt-BR" dirty="0"/>
              <a:t> </a:t>
            </a:r>
            <a:r>
              <a:rPr lang="pt-BR" dirty="0" err="1"/>
              <a:t>Jena</a:t>
            </a:r>
            <a:r>
              <a:rPr lang="pt-BR" dirty="0"/>
              <a:t>, </a:t>
            </a:r>
            <a:r>
              <a:rPr lang="pt-BR" sz="2000" dirty="0"/>
              <a:t>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C8FBF6F-7D53-4BAD-A87E-E2720B32B6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594710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5125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Friedrich-Schiller-</a:t>
            </a:r>
            <a:r>
              <a:rPr lang="pt-BR" dirty="0" err="1"/>
              <a:t>Universität</a:t>
            </a:r>
            <a:r>
              <a:rPr lang="pt-BR" dirty="0"/>
              <a:t> </a:t>
            </a:r>
            <a:r>
              <a:rPr lang="pt-BR" dirty="0" err="1"/>
              <a:t>Jena</a:t>
            </a:r>
            <a:r>
              <a:rPr lang="pt-BR" dirty="0"/>
              <a:t>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85C43C66-31C4-44E1-9EA0-65A659693A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2589262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4132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1990" dirty="0"/>
              <a:t>Publicações da </a:t>
            </a:r>
            <a:r>
              <a:rPr lang="pt-BR" sz="1990" cap="none" dirty="0"/>
              <a:t>UFSCar</a:t>
            </a:r>
            <a:r>
              <a:rPr lang="pt-BR" sz="1990" dirty="0"/>
              <a:t> em colaboração com Friedrich-Schiller-</a:t>
            </a:r>
            <a:r>
              <a:rPr lang="pt-BR" sz="1990" dirty="0" err="1"/>
              <a:t>Universität</a:t>
            </a:r>
            <a:r>
              <a:rPr lang="pt-BR" sz="1990" dirty="0"/>
              <a:t> </a:t>
            </a:r>
            <a:r>
              <a:rPr lang="pt-BR" sz="1990" dirty="0" err="1"/>
              <a:t>Jena</a:t>
            </a:r>
            <a:r>
              <a:rPr lang="pt-BR" sz="1990" dirty="0"/>
              <a:t>, 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258121BF-00C7-4B94-AC2E-895DF85B1C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9012010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8739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internacional, por país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D9033485-D8A6-4126-B6DB-3234B7358C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6271136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12618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Universität</a:t>
            </a:r>
            <a:r>
              <a:rPr lang="pt-BR" dirty="0"/>
              <a:t> Würzburg, </a:t>
            </a:r>
            <a:r>
              <a:rPr lang="pt-BR" sz="2000" dirty="0"/>
              <a:t>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D118C83F-7428-4BB5-A66D-895A1DC9ED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5555316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5267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</a:t>
            </a:r>
            <a:r>
              <a:rPr lang="pt-BR" dirty="0" err="1"/>
              <a:t>Universität</a:t>
            </a:r>
            <a:r>
              <a:rPr lang="pt-BR" dirty="0"/>
              <a:t> Würzburg,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35D54DAE-FE17-4A59-BA11-3E97EF6F71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2657842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04800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Universität</a:t>
            </a:r>
            <a:r>
              <a:rPr lang="pt-BR" dirty="0"/>
              <a:t> Würzburg,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677A6617-1C94-4C6F-BB04-77536913A4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8655311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37637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Agrupar 17">
            <a:extLst>
              <a:ext uri="{FF2B5EF4-FFF2-40B4-BE49-F238E27FC236}">
                <a16:creationId xmlns:a16="http://schemas.microsoft.com/office/drawing/2014/main" id="{7976DED0-609F-4DA4-9FE9-CF783015C145}"/>
              </a:ext>
            </a:extLst>
          </p:cNvPr>
          <p:cNvGrpSpPr/>
          <p:nvPr/>
        </p:nvGrpSpPr>
        <p:grpSpPr>
          <a:xfrm>
            <a:off x="-2" y="-1"/>
            <a:ext cx="12181492" cy="6847247"/>
            <a:chOff x="-2" y="-1"/>
            <a:chExt cx="12181492" cy="6847247"/>
          </a:xfrm>
          <a:solidFill>
            <a:schemeClr val="bg1"/>
          </a:solidFill>
        </p:grpSpPr>
        <p:grpSp>
          <p:nvGrpSpPr>
            <p:cNvPr id="19" name="Agrupar 18">
              <a:extLst>
                <a:ext uri="{FF2B5EF4-FFF2-40B4-BE49-F238E27FC236}">
                  <a16:creationId xmlns:a16="http://schemas.microsoft.com/office/drawing/2014/main" id="{E16FB194-A412-4AD8-9E53-490C1057A5E1}"/>
                </a:ext>
              </a:extLst>
            </p:cNvPr>
            <p:cNvGrpSpPr/>
            <p:nvPr/>
          </p:nvGrpSpPr>
          <p:grpSpPr>
            <a:xfrm>
              <a:off x="-2" y="2365744"/>
              <a:ext cx="12181369" cy="4481502"/>
              <a:chOff x="-2" y="2365744"/>
              <a:chExt cx="12181369" cy="4481502"/>
            </a:xfrm>
            <a:grpFill/>
          </p:grpSpPr>
          <p:sp>
            <p:nvSpPr>
              <p:cNvPr id="22" name="Retângulo 21">
                <a:extLst>
                  <a:ext uri="{FF2B5EF4-FFF2-40B4-BE49-F238E27FC236}">
                    <a16:creationId xmlns:a16="http://schemas.microsoft.com/office/drawing/2014/main" id="{D936A578-C1A1-4B13-A084-B0DBA5A1F6A6}"/>
                  </a:ext>
                </a:extLst>
              </p:cNvPr>
              <p:cNvSpPr/>
              <p:nvPr/>
            </p:nvSpPr>
            <p:spPr>
              <a:xfrm rot="5400000">
                <a:off x="5676011" y="341892"/>
                <a:ext cx="829341" cy="12181367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3" name="Retângulo 22">
                <a:extLst>
                  <a:ext uri="{FF2B5EF4-FFF2-40B4-BE49-F238E27FC236}">
                    <a16:creationId xmlns:a16="http://schemas.microsoft.com/office/drawing/2014/main" id="{C5816D09-4EAC-4360-997D-FF9BA91A5C26}"/>
                  </a:ext>
                </a:extLst>
              </p:cNvPr>
              <p:cNvSpPr/>
              <p:nvPr/>
            </p:nvSpPr>
            <p:spPr>
              <a:xfrm>
                <a:off x="0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4" name="Retângulo 23">
                <a:extLst>
                  <a:ext uri="{FF2B5EF4-FFF2-40B4-BE49-F238E27FC236}">
                    <a16:creationId xmlns:a16="http://schemas.microsoft.com/office/drawing/2014/main" id="{CFAE87B3-9736-46BE-8028-9D1F9C88C57E}"/>
                  </a:ext>
                </a:extLst>
              </p:cNvPr>
              <p:cNvSpPr/>
              <p:nvPr/>
            </p:nvSpPr>
            <p:spPr>
              <a:xfrm>
                <a:off x="11352026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id="{452FB54A-BDFE-4E9C-8675-C399AD9103BF}"/>
                </a:ext>
              </a:extLst>
            </p:cNvPr>
            <p:cNvSpPr/>
            <p:nvPr/>
          </p:nvSpPr>
          <p:spPr>
            <a:xfrm>
              <a:off x="0" y="1"/>
              <a:ext cx="414672" cy="883518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Retângulo 20">
              <a:extLst>
                <a:ext uri="{FF2B5EF4-FFF2-40B4-BE49-F238E27FC236}">
                  <a16:creationId xmlns:a16="http://schemas.microsoft.com/office/drawing/2014/main" id="{14C99F2B-1D9B-4797-A697-285E27454C92}"/>
                </a:ext>
              </a:extLst>
            </p:cNvPr>
            <p:cNvSpPr/>
            <p:nvPr/>
          </p:nvSpPr>
          <p:spPr>
            <a:xfrm>
              <a:off x="11766818" y="-1"/>
              <a:ext cx="414672" cy="883519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2" name="Título 1">
            <a:extLst>
              <a:ext uri="{FF2B5EF4-FFF2-40B4-BE49-F238E27FC236}">
                <a16:creationId xmlns:a16="http://schemas.microsoft.com/office/drawing/2014/main" id="{A66ED242-DB48-42EB-967E-7FA556E3599D}"/>
              </a:ext>
            </a:extLst>
          </p:cNvPr>
          <p:cNvSpPr txBox="1">
            <a:spLocks/>
          </p:cNvSpPr>
          <p:nvPr/>
        </p:nvSpPr>
        <p:spPr>
          <a:xfrm>
            <a:off x="829341" y="53164"/>
            <a:ext cx="10522685" cy="6751672"/>
          </a:xfrm>
          <a:prstGeom prst="rect">
            <a:avLst/>
          </a:prstGeom>
          <a:noFill/>
          <a:ln w="31750" cap="sq">
            <a:noFill/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UFSCar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Universidade Federal de São Carlos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SPDI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Planejamento e Desenvolvimento Institucionais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SRInter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Relações Internacionais</a:t>
            </a: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Planejamento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Leandro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Innocentini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Lopes de Faria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Maria Estela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Antonioli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Pisani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Canevarolo</a:t>
            </a: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Execução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Felipe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Nachabe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dos Santos</a:t>
            </a:r>
          </a:p>
        </p:txBody>
      </p:sp>
    </p:spTree>
    <p:extLst>
      <p:ext uri="{BB962C8B-B14F-4D97-AF65-F5344CB8AC3E}">
        <p14:creationId xmlns:p14="http://schemas.microsoft.com/office/powerpoint/2010/main" val="17623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da Alemanha,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89A96E24-5230-41BE-BFCB-89CACA26BD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2571234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0441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</a:t>
            </a:r>
            <a:r>
              <a:rPr lang="pt-BR" dirty="0"/>
              <a:t>da Alemanha,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12B90C1-E529-427D-B199-62140F3366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0713470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7243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da </a:t>
            </a:r>
            <a:r>
              <a:rPr lang="pt-BR" dirty="0"/>
              <a:t>Alemanha,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211D8FC-EA7C-42E3-8A35-EF7FC60294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9052243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0202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ítulo 22">
            <a:extLst>
              <a:ext uri="{FF2B5EF4-FFF2-40B4-BE49-F238E27FC236}">
                <a16:creationId xmlns:a16="http://schemas.microsoft.com/office/drawing/2014/main" id="{A0ED7597-D9D7-4EFA-BB10-40EEF810A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da </a:t>
            </a:r>
            <a:r>
              <a:rPr lang="pt-BR" dirty="0"/>
              <a:t>Alemanha,</a:t>
            </a:r>
            <a:br>
              <a:rPr lang="pt-BR" sz="2000" dirty="0"/>
            </a:br>
            <a:r>
              <a:rPr lang="pt-BR" sz="2000" dirty="0"/>
              <a:t>por palavra-chave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FBF9F354-08E5-4612-88E0-325F75AFCC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9331730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5011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19538D-87B3-4287-B7B0-94EC3EC6A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instituições da Alemanha, por instituição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37F1F0A4-D7FF-4016-855B-6FA90FD947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4826568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695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Helmholtz-Zentrum</a:t>
            </a:r>
            <a:r>
              <a:rPr lang="pt-BR" dirty="0"/>
              <a:t> </a:t>
            </a:r>
            <a:r>
              <a:rPr lang="pt-BR" dirty="0" err="1"/>
              <a:t>Geesthacht</a:t>
            </a:r>
            <a:r>
              <a:rPr lang="pt-BR" dirty="0"/>
              <a:t> (HZG),</a:t>
            </a:r>
            <a:br>
              <a:rPr lang="pt-BR" dirty="0"/>
            </a:br>
            <a:r>
              <a:rPr lang="pt-BR" sz="2000" dirty="0"/>
              <a:t>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EBB93D37-9171-4B9C-8F63-96DF13A31E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040766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4933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</a:t>
            </a:r>
            <a:r>
              <a:rPr lang="pt-BR" dirty="0" err="1"/>
              <a:t>Helmholtz-Zentrum</a:t>
            </a:r>
            <a:r>
              <a:rPr lang="pt-BR" dirty="0"/>
              <a:t> </a:t>
            </a:r>
            <a:r>
              <a:rPr lang="pt-BR" dirty="0" err="1"/>
              <a:t>Geesthacht</a:t>
            </a:r>
            <a:r>
              <a:rPr lang="pt-BR" dirty="0"/>
              <a:t> (HZG),</a:t>
            </a:r>
            <a:br>
              <a:rPr lang="pt-BR" dirty="0"/>
            </a:b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1ECA5C07-73A4-4D28-BFB1-44658771EE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430617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8278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a 2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372</TotalTime>
  <Words>318</Words>
  <Application>Microsoft Office PowerPoint</Application>
  <PresentationFormat>Widescreen</PresentationFormat>
  <Paragraphs>46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8" baseType="lpstr">
      <vt:lpstr>Arial</vt:lpstr>
      <vt:lpstr>Calibri</vt:lpstr>
      <vt:lpstr>Open Sans</vt:lpstr>
      <vt:lpstr>Wingdings</vt:lpstr>
      <vt:lpstr>Tema do Office</vt:lpstr>
      <vt:lpstr>Publicações da UFSCar na Web of Science, em colaboração internacional</vt:lpstr>
      <vt:lpstr>Publicações da UFSCar em colaboração internacional, por país</vt:lpstr>
      <vt:lpstr>Publicações da UFSCar em colaboração com instituições da Alemanha, por ano</vt:lpstr>
      <vt:lpstr>Publicações da UFSCar em colaboração com instituições da Alemanha, por área</vt:lpstr>
      <vt:lpstr>Publicações da UFSCar em colaboração com instituições da Alemanha, por autor</vt:lpstr>
      <vt:lpstr>Publicações da UFSCar em colaboração com instituições da Alemanha, por palavra-chave</vt:lpstr>
      <vt:lpstr>Publicações da UFSCar em colaboração com instituições da Alemanha, por instituição</vt:lpstr>
      <vt:lpstr>Publicações da UFSCar em colaboração com Helmholtz-Zentrum Geesthacht (HZG), por ano</vt:lpstr>
      <vt:lpstr>Publicações da UFSCar em colaboração com Helmholtz-Zentrum Geesthacht (HZG), por área</vt:lpstr>
      <vt:lpstr>Publicações da UFSCar em colaboração com Helmholtz-Zentrum Geesthacht (HZG), por autor</vt:lpstr>
      <vt:lpstr>Publicações da UFSCar em colaboração com Universität Rostock, por ano</vt:lpstr>
      <vt:lpstr>Publicações da UFSCar em colaboração com Universität Rostock, por área</vt:lpstr>
      <vt:lpstr>Publicações da UFSCar em colaboração com Universität Rostock, por autor</vt:lpstr>
      <vt:lpstr>Publicações da UFSCar em colaboração com Universität Bonn, por ano</vt:lpstr>
      <vt:lpstr>Publicações da UFSCar em colaboração com Universität Bonn, por área</vt:lpstr>
      <vt:lpstr>Publicações da UFSCar em colaboração com Universität Bonn, por autor</vt:lpstr>
      <vt:lpstr>Publicações da UFSCar em colaboração com Friedrich-Schiller-Universität Jena, por ano</vt:lpstr>
      <vt:lpstr>Publicações da UFSCar em colaboração com Friedrich-Schiller-Universität Jena, por área</vt:lpstr>
      <vt:lpstr>Publicações da UFSCar em colaboração com Friedrich-Schiller-Universität Jena, por autor</vt:lpstr>
      <vt:lpstr>Publicações da UFSCar em colaboração com Universität Würzburg, por ano</vt:lpstr>
      <vt:lpstr>Publicações da UFSCar em colaboração com Universität Würzburg, por área</vt:lpstr>
      <vt:lpstr>Publicações da UFSCar em colaboração com Universität Würzburg, por autor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Leandro Innocentini Lopes de Faria</dc:creator>
  <cp:lastModifiedBy>Felipe Nachabe</cp:lastModifiedBy>
  <cp:revision>59</cp:revision>
  <dcterms:created xsi:type="dcterms:W3CDTF">2018-06-12T14:18:58Z</dcterms:created>
  <dcterms:modified xsi:type="dcterms:W3CDTF">2019-02-27T13:16:39Z</dcterms:modified>
</cp:coreProperties>
</file>