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od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lip\Seafile\SPDI\DeInfo\Indicadores\Colabora&#231;&#227;o%20Internacional\UFSCar%20WoS%2020190221\Alemanh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5-48D4-99C0-1BF82681EEA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A5-48D4-99C0-1BF82681EE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A5-48D4-99C0-1BF82681EE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Rostock!$B$17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Rostock!$D$19:$D$28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Rostock!$B$19:$B$28</c:f>
              <c:numCache>
                <c:formatCode>General</c:formatCode>
                <c:ptCount val="10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7E-4E6B-80F0-630C13DEF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Rostock!$G$17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Rostock!$I$18:$I$27</c:f>
              <c:strCache>
                <c:ptCount val="10"/>
                <c:pt idx="0">
                  <c:v>materials science, ceramics</c:v>
                </c:pt>
                <c:pt idx="1">
                  <c:v>materials science, multidisciplinary</c:v>
                </c:pt>
                <c:pt idx="2">
                  <c:v>chemistry, physical</c:v>
                </c:pt>
                <c:pt idx="3">
                  <c:v>physics, atomic, molecular &amp; chemical</c:v>
                </c:pt>
                <c:pt idx="4">
                  <c:v>chemistry, multidisciplinary</c:v>
                </c:pt>
                <c:pt idx="5">
                  <c:v>polymer science</c:v>
                </c:pt>
                <c:pt idx="6">
                  <c:v>crystallography</c:v>
                </c:pt>
                <c:pt idx="7">
                  <c:v>engineering, chemical</c:v>
                </c:pt>
                <c:pt idx="8">
                  <c:v>physics, multidisciplinary</c:v>
                </c:pt>
                <c:pt idx="9">
                  <c:v>acoustics</c:v>
                </c:pt>
              </c:strCache>
            </c:strRef>
          </c:cat>
          <c:val>
            <c:numRef>
              <c:f>Rostock!$G$18:$G$27</c:f>
              <c:numCache>
                <c:formatCode>General</c:formatCode>
                <c:ptCount val="10"/>
                <c:pt idx="0">
                  <c:v>15</c:v>
                </c:pt>
                <c:pt idx="1">
                  <c:v>14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2-406A-9A86-6ED1C620E4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Rostock!$L$17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Rostock!$N$18:$N$27</c:f>
              <c:strCache>
                <c:ptCount val="10"/>
                <c:pt idx="0">
                  <c:v>SCHMELZER, JWP</c:v>
                </c:pt>
                <c:pt idx="1">
                  <c:v>FOKIN, VM</c:v>
                </c:pt>
                <c:pt idx="2">
                  <c:v>ZANOTTO, ED</c:v>
                </c:pt>
                <c:pt idx="3">
                  <c:v>ABYZOV, AS</c:v>
                </c:pt>
                <c:pt idx="4">
                  <c:v>RODRIGUES, AM</c:v>
                </c:pt>
                <c:pt idx="5">
                  <c:v>ZHANG, R</c:v>
                </c:pt>
                <c:pt idx="6">
                  <c:v>HE, XR</c:v>
                </c:pt>
                <c:pt idx="7">
                  <c:v>SCHICK, C</c:v>
                </c:pt>
                <c:pt idx="8">
                  <c:v>YURITSYN, NS</c:v>
                </c:pt>
                <c:pt idx="9">
                  <c:v>CAI, SW</c:v>
                </c:pt>
              </c:strCache>
            </c:strRef>
          </c:cat>
          <c:val>
            <c:numRef>
              <c:f>Rostock!$L$18:$L$27</c:f>
              <c:numCache>
                <c:formatCode>General</c:formatCode>
                <c:ptCount val="10"/>
                <c:pt idx="0">
                  <c:v>19</c:v>
                </c:pt>
                <c:pt idx="1">
                  <c:v>17</c:v>
                </c:pt>
                <c:pt idx="2">
                  <c:v>16</c:v>
                </c:pt>
                <c:pt idx="3">
                  <c:v>10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D-4D8F-8421-C24F712E90F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Bonn!$B$17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Bonn!$D$19:$D$28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Bonn!$B$19:$B$28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6D-4940-B3C5-48CAA7DD2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Bonn!$G$17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Bonn!$I$18:$I$27</c:f>
              <c:strCache>
                <c:ptCount val="10"/>
                <c:pt idx="0">
                  <c:v>economics</c:v>
                </c:pt>
                <c:pt idx="1">
                  <c:v>agricultural economics &amp; policy</c:v>
                </c:pt>
                <c:pt idx="2">
                  <c:v>international relations</c:v>
                </c:pt>
                <c:pt idx="3">
                  <c:v>mathematics</c:v>
                </c:pt>
                <c:pt idx="4">
                  <c:v>microscopy</c:v>
                </c:pt>
                <c:pt idx="5">
                  <c:v>physics, mathematical</c:v>
                </c:pt>
                <c:pt idx="6">
                  <c:v>physics, multidisciplinary</c:v>
                </c:pt>
                <c:pt idx="7">
                  <c:v>physiology</c:v>
                </c:pt>
                <c:pt idx="8">
                  <c:v>zoology</c:v>
                </c:pt>
                <c:pt idx="9">
                  <c:v>biology</c:v>
                </c:pt>
              </c:strCache>
            </c:strRef>
          </c:cat>
          <c:val>
            <c:numRef>
              <c:f>Bonn!$G$18:$G$27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C-4197-9EFB-7E72B4DFA2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Bonn!$L$17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Bonn!$N$18:$N$27</c:f>
              <c:strCache>
                <c:ptCount val="10"/>
                <c:pt idx="0">
                  <c:v>FERNANDES, MN</c:v>
                </c:pt>
                <c:pt idx="1">
                  <c:v>PERRY, SF</c:v>
                </c:pt>
                <c:pt idx="2">
                  <c:v>ALCARAZ, FC</c:v>
                </c:pt>
                <c:pt idx="3">
                  <c:v>DA COSTA, OTF</c:v>
                </c:pt>
                <c:pt idx="4">
                  <c:v>DE FARIA, RN</c:v>
                </c:pt>
                <c:pt idx="5">
                  <c:v>RITTENBERG, V</c:v>
                </c:pt>
                <c:pt idx="6">
                  <c:v>WIECK, C</c:v>
                </c:pt>
                <c:pt idx="7">
                  <c:v>GLASS, ML</c:v>
                </c:pt>
                <c:pt idx="8">
                  <c:v>HARTMANN, L</c:v>
                </c:pt>
                <c:pt idx="9">
                  <c:v>LESCH, M</c:v>
                </c:pt>
              </c:strCache>
            </c:strRef>
          </c:cat>
          <c:val>
            <c:numRef>
              <c:f>Bonn!$L$18:$L$27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8-42E3-A675-F6773E71A7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Jena!$B$17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Jena!$D$19:$D$28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Jena!$B$19:$B$28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12-4E5E-A7B6-F43E6762E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Jena!$G$17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Jena!$I$18:$I$27</c:f>
              <c:strCache>
                <c:ptCount val="10"/>
                <c:pt idx="0">
                  <c:v>genetics &amp; heredity</c:v>
                </c:pt>
                <c:pt idx="1">
                  <c:v>materials science, ceramics</c:v>
                </c:pt>
                <c:pt idx="2">
                  <c:v>biochemistry &amp; molecular biology</c:v>
                </c:pt>
                <c:pt idx="3">
                  <c:v>cell biology</c:v>
                </c:pt>
                <c:pt idx="4">
                  <c:v>materials science, multidisciplinary</c:v>
                </c:pt>
                <c:pt idx="5">
                  <c:v>zoology</c:v>
                </c:pt>
                <c:pt idx="6">
                  <c:v>biotechnology &amp; applied microbiology</c:v>
                </c:pt>
                <c:pt idx="7">
                  <c:v>chemistry, multidisciplinary</c:v>
                </c:pt>
                <c:pt idx="8">
                  <c:v>crystallography</c:v>
                </c:pt>
                <c:pt idx="9">
                  <c:v>evolutionary biology</c:v>
                </c:pt>
              </c:strCache>
            </c:strRef>
          </c:cat>
          <c:val>
            <c:numRef>
              <c:f>Jena!$G$18:$G$27</c:f>
              <c:numCache>
                <c:formatCode>General</c:formatCode>
                <c:ptCount val="10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E-47CF-B7AC-C31FAF2B25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Jena!$L$17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Jena!$N$18:$N$27</c:f>
              <c:strCache>
                <c:ptCount val="10"/>
                <c:pt idx="0">
                  <c:v>LIEHR, T</c:v>
                </c:pt>
                <c:pt idx="1">
                  <c:v>CIOFFI, MD</c:v>
                </c:pt>
                <c:pt idx="2">
                  <c:v>KOSYAKOVA, N</c:v>
                </c:pt>
                <c:pt idx="3">
                  <c:v>BERTOLLO, LAC</c:v>
                </c:pt>
                <c:pt idx="4">
                  <c:v>CHAVEERACH, A</c:v>
                </c:pt>
                <c:pt idx="5">
                  <c:v>CIOFFI, MB</c:v>
                </c:pt>
                <c:pt idx="6">
                  <c:v>SUPIWONG, W</c:v>
                </c:pt>
                <c:pt idx="7">
                  <c:v>TANOMTONG, A</c:v>
                </c:pt>
                <c:pt idx="8">
                  <c:v>YANO, CF</c:v>
                </c:pt>
                <c:pt idx="9">
                  <c:v>PINTHONG, K</c:v>
                </c:pt>
              </c:strCache>
            </c:strRef>
          </c:cat>
          <c:val>
            <c:numRef>
              <c:f>Jena!$L$18:$L$27</c:f>
              <c:numCache>
                <c:formatCode>General</c:formatCode>
                <c:ptCount val="10"/>
                <c:pt idx="0">
                  <c:v>11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A-4E5C-8EDA-7113126653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Wurzburg!$B$17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Wurzburg!$D$19:$D$28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Wurzburg!$B$19:$B$28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EE-4180-8AAF-67426B67E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55</c:v>
                </c:pt>
                <c:pt idx="1">
                  <c:v>51</c:v>
                </c:pt>
                <c:pt idx="2">
                  <c:v>40</c:v>
                </c:pt>
                <c:pt idx="3">
                  <c:v>46</c:v>
                </c:pt>
                <c:pt idx="4">
                  <c:v>31</c:v>
                </c:pt>
                <c:pt idx="5">
                  <c:v>17</c:v>
                </c:pt>
                <c:pt idx="6">
                  <c:v>19</c:v>
                </c:pt>
                <c:pt idx="7">
                  <c:v>18</c:v>
                </c:pt>
                <c:pt idx="8">
                  <c:v>16</c:v>
                </c:pt>
                <c:pt idx="9">
                  <c:v>13</c:v>
                </c:pt>
                <c:pt idx="10">
                  <c:v>15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1</c:v>
                </c:pt>
                <c:pt idx="17">
                  <c:v>3</c:v>
                </c:pt>
                <c:pt idx="18">
                  <c:v>8</c:v>
                </c:pt>
                <c:pt idx="19">
                  <c:v>5</c:v>
                </c:pt>
                <c:pt idx="20">
                  <c:v>5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5</c:v>
                </c:pt>
                <c:pt idx="25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A4-43C7-9FEA-1BA11F802A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Wurzburg!$G$17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Wurzburg!$I$18:$I$27</c:f>
              <c:strCache>
                <c:ptCount val="10"/>
                <c:pt idx="0">
                  <c:v>physics, applied</c:v>
                </c:pt>
                <c:pt idx="1">
                  <c:v>materials science, multidisciplinary</c:v>
                </c:pt>
                <c:pt idx="2">
                  <c:v>physics, condensed matter</c:v>
                </c:pt>
                <c:pt idx="3">
                  <c:v>biochemistry &amp; molecular biology</c:v>
                </c:pt>
                <c:pt idx="4">
                  <c:v>genetics &amp; heredity</c:v>
                </c:pt>
                <c:pt idx="5">
                  <c:v>chemistry, multidisciplinary</c:v>
                </c:pt>
                <c:pt idx="6">
                  <c:v>chemistry, physical</c:v>
                </c:pt>
                <c:pt idx="7">
                  <c:v>nanoscience &amp; nanotechnology</c:v>
                </c:pt>
                <c:pt idx="8">
                  <c:v>astronomy &amp; astrophysics</c:v>
                </c:pt>
                <c:pt idx="9">
                  <c:v>cell biology</c:v>
                </c:pt>
              </c:strCache>
            </c:strRef>
          </c:cat>
          <c:val>
            <c:numRef>
              <c:f>Wurzburg!$G$18:$G$27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B-4C4E-9E97-844CFCABF5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Wurzburg!$L$17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Wurzburg!$N$18:$N$27</c:f>
              <c:strCache>
                <c:ptCount val="10"/>
                <c:pt idx="0">
                  <c:v>LOPEZ-RICHARD, V</c:v>
                </c:pt>
                <c:pt idx="1">
                  <c:v>MARQUES, GE</c:v>
                </c:pt>
                <c:pt idx="2">
                  <c:v>WORSCHECH, L</c:v>
                </c:pt>
                <c:pt idx="3">
                  <c:v>HARTMANN, F</c:v>
                </c:pt>
                <c:pt idx="4">
                  <c:v>CASTELANO, LK</c:v>
                </c:pt>
                <c:pt idx="5">
                  <c:v>HOFLING, S</c:v>
                </c:pt>
                <c:pt idx="6">
                  <c:v>DIAS, MRS</c:v>
                </c:pt>
                <c:pt idx="7">
                  <c:v>KAMP, M</c:v>
                </c:pt>
                <c:pt idx="8">
                  <c:v>PFENNING, A</c:v>
                </c:pt>
                <c:pt idx="9">
                  <c:v>ALVES, FM</c:v>
                </c:pt>
              </c:strCache>
            </c:strRef>
          </c:cat>
          <c:val>
            <c:numRef>
              <c:f>Wurzburg!$L$18:$L$27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F-44B5-AEB8-C4FD3C39012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materials science, ceramics</c:v>
                </c:pt>
                <c:pt idx="2">
                  <c:v>chemistry, physical</c:v>
                </c:pt>
                <c:pt idx="3">
                  <c:v>genetics &amp; heredity</c:v>
                </c:pt>
                <c:pt idx="4">
                  <c:v>metallurgy &amp; metallurgical engineering</c:v>
                </c:pt>
                <c:pt idx="5">
                  <c:v>physics, applied</c:v>
                </c:pt>
                <c:pt idx="6">
                  <c:v>chemistry, multidisciplinary</c:v>
                </c:pt>
                <c:pt idx="7">
                  <c:v>nanoscience &amp; nanotechnology</c:v>
                </c:pt>
                <c:pt idx="8">
                  <c:v>physics, condensed matter</c:v>
                </c:pt>
                <c:pt idx="9">
                  <c:v>biochemistry &amp; molecular biology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93</c:v>
                </c:pt>
                <c:pt idx="1">
                  <c:v>38</c:v>
                </c:pt>
                <c:pt idx="2">
                  <c:v>32</c:v>
                </c:pt>
                <c:pt idx="3">
                  <c:v>28</c:v>
                </c:pt>
                <c:pt idx="4">
                  <c:v>28</c:v>
                </c:pt>
                <c:pt idx="5">
                  <c:v>27</c:v>
                </c:pt>
                <c:pt idx="6">
                  <c:v>25</c:v>
                </c:pt>
                <c:pt idx="7">
                  <c:v>19</c:v>
                </c:pt>
                <c:pt idx="8">
                  <c:v>19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1-4DD4-ABEA-132CEDB361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DOS SANTOS, JF</c:v>
                </c:pt>
                <c:pt idx="1">
                  <c:v>ZANOTTO, ED</c:v>
                </c:pt>
                <c:pt idx="2">
                  <c:v>LIEHR, T</c:v>
                </c:pt>
                <c:pt idx="3">
                  <c:v>SCHMELZER, JWP</c:v>
                </c:pt>
                <c:pt idx="4">
                  <c:v>FOKIN, VM</c:v>
                </c:pt>
                <c:pt idx="5">
                  <c:v>BERTOLLO, LAC</c:v>
                </c:pt>
                <c:pt idx="6">
                  <c:v>CIOFFI, MD</c:v>
                </c:pt>
                <c:pt idx="7">
                  <c:v>GARGARELLA, P</c:v>
                </c:pt>
                <c:pt idx="8">
                  <c:v>LOPEZ-RICHARD, V</c:v>
                </c:pt>
                <c:pt idx="9">
                  <c:v>MARQUES, GE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36</c:v>
                </c:pt>
                <c:pt idx="1">
                  <c:v>29</c:v>
                </c:pt>
                <c:pt idx="2">
                  <c:v>24</c:v>
                </c:pt>
                <c:pt idx="3">
                  <c:v>19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0-4587-8A41-55978676004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friction spot welding</c:v>
                </c:pt>
                <c:pt idx="1">
                  <c:v>fish</c:v>
                </c:pt>
                <c:pt idx="2">
                  <c:v>aluminum</c:v>
                </c:pt>
                <c:pt idx="3">
                  <c:v>fish cytogenetics</c:v>
                </c:pt>
                <c:pt idx="4">
                  <c:v>microstructure</c:v>
                </c:pt>
                <c:pt idx="5">
                  <c:v>nucleation</c:v>
                </c:pt>
                <c:pt idx="6">
                  <c:v>crystal growth</c:v>
                </c:pt>
                <c:pt idx="7">
                  <c:v>glass</c:v>
                </c:pt>
                <c:pt idx="8">
                  <c:v>molecular cytogenetics</c:v>
                </c:pt>
                <c:pt idx="9">
                  <c:v>rapid solidification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13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B-462D-B196-FE49FCB714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Helmholtz-Zentrum Geesthacht (HZG)</c:v>
                </c:pt>
                <c:pt idx="1">
                  <c:v>Universität Rostock</c:v>
                </c:pt>
                <c:pt idx="2">
                  <c:v>Universität Bonn</c:v>
                </c:pt>
                <c:pt idx="3">
                  <c:v>Friedrich-Schiller-Universität Jena</c:v>
                </c:pt>
                <c:pt idx="4">
                  <c:v>Universität Würzburg</c:v>
                </c:pt>
                <c:pt idx="5">
                  <c:v>IFW Dresden</c:v>
                </c:pt>
                <c:pt idx="6">
                  <c:v>Universitätsklinikum Jena</c:v>
                </c:pt>
                <c:pt idx="7">
                  <c:v>Leibniz Universität Hannover</c:v>
                </c:pt>
                <c:pt idx="8">
                  <c:v>Forschungszentrum Jülich</c:v>
                </c:pt>
                <c:pt idx="9">
                  <c:v>Universität Münster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30</c:v>
                </c:pt>
                <c:pt idx="1">
                  <c:v>27</c:v>
                </c:pt>
                <c:pt idx="2">
                  <c:v>18</c:v>
                </c:pt>
                <c:pt idx="3">
                  <c:v>18</c:v>
                </c:pt>
                <c:pt idx="4">
                  <c:v>17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E-4360-BC74-F3C1E094B5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HZG!$B$17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HZG!$D$19:$D$28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HZG!$B$19:$B$28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D2-4778-B6D0-42B919897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HZG!$G$17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HZG!$I$18:$I$27</c:f>
              <c:strCache>
                <c:ptCount val="10"/>
                <c:pt idx="0">
                  <c:v>materials science, multidisciplinary</c:v>
                </c:pt>
                <c:pt idx="1">
                  <c:v>metallurgy &amp; metallurgical engineering</c:v>
                </c:pt>
                <c:pt idx="2">
                  <c:v>engineering, manufacturing</c:v>
                </c:pt>
                <c:pt idx="3">
                  <c:v>automation &amp; control systems</c:v>
                </c:pt>
                <c:pt idx="4">
                  <c:v>engineering, mechanical</c:v>
                </c:pt>
                <c:pt idx="5">
                  <c:v>engineering, industrial</c:v>
                </c:pt>
                <c:pt idx="6">
                  <c:v>engineering, multidisciplinary</c:v>
                </c:pt>
                <c:pt idx="7">
                  <c:v>materials science, characterization &amp; testing</c:v>
                </c:pt>
                <c:pt idx="8">
                  <c:v>materials science, composites</c:v>
                </c:pt>
                <c:pt idx="9">
                  <c:v>mineralogy</c:v>
                </c:pt>
              </c:strCache>
            </c:strRef>
          </c:cat>
          <c:val>
            <c:numRef>
              <c:f>HZG!$G$18:$G$27</c:f>
              <c:numCache>
                <c:formatCode>General</c:formatCode>
                <c:ptCount val="10"/>
                <c:pt idx="0">
                  <c:v>18</c:v>
                </c:pt>
                <c:pt idx="1">
                  <c:v>13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3-474E-B58D-3D011ABCDE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HZG!$L$17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HZG!$N$18:$N$27</c:f>
              <c:strCache>
                <c:ptCount val="10"/>
                <c:pt idx="0">
                  <c:v>DOS SANTOS, JF</c:v>
                </c:pt>
                <c:pt idx="1">
                  <c:v>CANTO, LB</c:v>
                </c:pt>
                <c:pt idx="2">
                  <c:v>ALCANTARA, NG</c:v>
                </c:pt>
                <c:pt idx="3">
                  <c:v>AMANCIO, ST</c:v>
                </c:pt>
                <c:pt idx="4">
                  <c:v>SUHUDDIN, UFH</c:v>
                </c:pt>
                <c:pt idx="5">
                  <c:v>PLAINE, AH</c:v>
                </c:pt>
                <c:pt idx="6">
                  <c:v>KAINER, KU</c:v>
                </c:pt>
                <c:pt idx="7">
                  <c:v>PYCZAK, F</c:v>
                </c:pt>
                <c:pt idx="8">
                  <c:v>BLAGA, L</c:v>
                </c:pt>
                <c:pt idx="9">
                  <c:v>EBEL, T</c:v>
                </c:pt>
              </c:strCache>
            </c:strRef>
          </c:cat>
          <c:val>
            <c:numRef>
              <c:f>HZG!$L$18:$L$27</c:f>
              <c:numCache>
                <c:formatCode>General</c:formatCode>
                <c:ptCount val="10"/>
                <c:pt idx="0">
                  <c:v>21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A7-4D51-9EFB-BC92B18F26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</a:t>
            </a:r>
            <a:br>
              <a:rPr lang="pt-BR" dirty="0"/>
            </a:b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98206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Rostock,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40383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Universität</a:t>
            </a:r>
            <a:r>
              <a:rPr lang="pt-BR" dirty="0"/>
              <a:t> Rostock,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82364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Rostock,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22575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Bonn,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18655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Universität</a:t>
            </a:r>
            <a:r>
              <a:rPr lang="pt-BR" dirty="0"/>
              <a:t> Bonn,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01752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Bonn,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35951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Friedrich-Schiller-</a:t>
            </a:r>
            <a:r>
              <a:rPr lang="pt-BR" dirty="0" err="1"/>
              <a:t>Universität</a:t>
            </a:r>
            <a:r>
              <a:rPr lang="pt-BR" dirty="0"/>
              <a:t> </a:t>
            </a:r>
            <a:r>
              <a:rPr lang="pt-BR" dirty="0" err="1"/>
              <a:t>Jena</a:t>
            </a:r>
            <a:r>
              <a:rPr lang="pt-BR" dirty="0"/>
              <a:t>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9471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Friedrich-Schiller-</a:t>
            </a:r>
            <a:r>
              <a:rPr lang="pt-BR" dirty="0" err="1"/>
              <a:t>Universität</a:t>
            </a:r>
            <a:r>
              <a:rPr lang="pt-BR" dirty="0"/>
              <a:t> </a:t>
            </a:r>
            <a:r>
              <a:rPr lang="pt-BR" dirty="0" err="1"/>
              <a:t>Jena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58926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990" dirty="0"/>
              <a:t>Publicações da </a:t>
            </a:r>
            <a:r>
              <a:rPr lang="pt-BR" sz="1990" cap="none" dirty="0"/>
              <a:t>UFSCar</a:t>
            </a:r>
            <a:r>
              <a:rPr lang="pt-BR" sz="1990" dirty="0"/>
              <a:t> em colaboração com Friedrich-Schiller-</a:t>
            </a:r>
            <a:r>
              <a:rPr lang="pt-BR" sz="1990" dirty="0" err="1"/>
              <a:t>Universität</a:t>
            </a:r>
            <a:r>
              <a:rPr lang="pt-BR" sz="1990" dirty="0"/>
              <a:t> </a:t>
            </a:r>
            <a:r>
              <a:rPr lang="pt-BR" sz="1990" dirty="0" err="1"/>
              <a:t>Jena</a:t>
            </a:r>
            <a:r>
              <a:rPr lang="pt-BR" sz="1990" dirty="0"/>
              <a:t>, 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01201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27113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Würzburg,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55531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Universität</a:t>
            </a:r>
            <a:r>
              <a:rPr lang="pt-BR" dirty="0"/>
              <a:t> Würzburg,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65784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Würzburg,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65531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Alemanha,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57123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Alemanha,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71347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Alemanha,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05224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Alemanha,</a:t>
            </a:r>
            <a:br>
              <a:rPr lang="pt-BR" sz="2000" dirty="0"/>
            </a:b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33173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Alemanha,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82656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</a:t>
            </a:r>
            <a:br>
              <a:rPr lang="pt-BR" dirty="0"/>
            </a:b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4076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</a:t>
            </a:r>
            <a:br>
              <a:rPr lang="pt-BR" dirty="0"/>
            </a:b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3061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318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Alemanha, por ano</vt:lpstr>
      <vt:lpstr>Publicações da UFSCar em colaboração com instituições da Alemanha, por área</vt:lpstr>
      <vt:lpstr>Publicações da UFSCar em colaboração com instituições da Alemanha, por autor</vt:lpstr>
      <vt:lpstr>Publicações da UFSCar em colaboração com instituições da Alemanha, por palavra-chave</vt:lpstr>
      <vt:lpstr>Publicações da UFSCar em colaboração com instituições da Alemanha, por instituição</vt:lpstr>
      <vt:lpstr>Publicações da UFSCar em colaboração com Helmholtz-Zentrum Geesthacht (HZG), por ano</vt:lpstr>
      <vt:lpstr>Publicações da UFSCar em colaboração com Helmholtz-Zentrum Geesthacht (HZG), por área</vt:lpstr>
      <vt:lpstr>Publicações da UFSCar em colaboração com Helmholtz-Zentrum Geesthacht (HZG), por autor</vt:lpstr>
      <vt:lpstr>Publicações da UFSCar em colaboração com Universität Rostock, por ano</vt:lpstr>
      <vt:lpstr>Publicações da UFSCar em colaboração com Universität Rostock, por área</vt:lpstr>
      <vt:lpstr>Publicações da UFSCar em colaboração com Universität Rostock, por autor</vt:lpstr>
      <vt:lpstr>Publicações da UFSCar em colaboração com Universität Bonn, por ano</vt:lpstr>
      <vt:lpstr>Publicações da UFSCar em colaboração com Universität Bonn, por área</vt:lpstr>
      <vt:lpstr>Publicações da UFSCar em colaboração com Universität Bonn, por autor</vt:lpstr>
      <vt:lpstr>Publicações da UFSCar em colaboração com Friedrich-Schiller-Universität Jena, por ano</vt:lpstr>
      <vt:lpstr>Publicações da UFSCar em colaboração com Friedrich-Schiller-Universität Jena, por área</vt:lpstr>
      <vt:lpstr>Publicações da UFSCar em colaboração com Friedrich-Schiller-Universität Jena, por autor</vt:lpstr>
      <vt:lpstr>Publicações da UFSCar em colaboração com Universität Würzburg, por ano</vt:lpstr>
      <vt:lpstr>Publicações da UFSCar em colaboração com Universität Würzburg, por área</vt:lpstr>
      <vt:lpstr>Publicações da UFSCar em colaboração com Universität Würzburg,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Felipe Nachabe</cp:lastModifiedBy>
  <cp:revision>59</cp:revision>
  <dcterms:created xsi:type="dcterms:W3CDTF">2018-06-12T14:18:58Z</dcterms:created>
  <dcterms:modified xsi:type="dcterms:W3CDTF">2019-02-27T13:16:39Z</dcterms:modified>
</cp:coreProperties>
</file>