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5"/>
  </p:handoutMasterIdLst>
  <p:sldIdLst>
    <p:sldId id="281" r:id="rId2"/>
    <p:sldId id="282" r:id="rId3"/>
    <p:sldId id="284" r:id="rId4"/>
    <p:sldId id="285" r:id="rId5"/>
    <p:sldId id="286" r:id="rId6"/>
    <p:sldId id="260" r:id="rId7"/>
    <p:sldId id="261" r:id="rId8"/>
    <p:sldId id="259" r:id="rId9"/>
    <p:sldId id="278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Argentina-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Total!$B$1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6B01-400D-97B3-7108C391F4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Total!$D$3:$D$12</c:f>
              <c:strCache>
                <c:ptCount val="10"/>
                <c:pt idx="0">
                  <c:v>USA</c:v>
                </c:pt>
                <c:pt idx="1">
                  <c:v>Spain</c:v>
                </c:pt>
                <c:pt idx="2">
                  <c:v>United Kingdom</c:v>
                </c:pt>
                <c:pt idx="3">
                  <c:v>Germany</c:v>
                </c:pt>
                <c:pt idx="4">
                  <c:v>France</c:v>
                </c:pt>
                <c:pt idx="5">
                  <c:v>Canada</c:v>
                </c:pt>
                <c:pt idx="6">
                  <c:v>Portugal</c:v>
                </c:pt>
                <c:pt idx="7">
                  <c:v>Italy</c:v>
                </c:pt>
                <c:pt idx="8">
                  <c:v>Argentina</c:v>
                </c:pt>
                <c:pt idx="9">
                  <c:v>Russia</c:v>
                </c:pt>
              </c:strCache>
            </c:strRef>
          </c:cat>
          <c:val>
            <c:numRef>
              <c:f>Total!$B$3:$B$12</c:f>
              <c:numCache>
                <c:formatCode>General</c:formatCode>
                <c:ptCount val="10"/>
                <c:pt idx="0">
                  <c:v>1158</c:v>
                </c:pt>
                <c:pt idx="1">
                  <c:v>521</c:v>
                </c:pt>
                <c:pt idx="2">
                  <c:v>422</c:v>
                </c:pt>
                <c:pt idx="3">
                  <c:v>391</c:v>
                </c:pt>
                <c:pt idx="4">
                  <c:v>375</c:v>
                </c:pt>
                <c:pt idx="5">
                  <c:v>300</c:v>
                </c:pt>
                <c:pt idx="6">
                  <c:v>230</c:v>
                </c:pt>
                <c:pt idx="7">
                  <c:v>196</c:v>
                </c:pt>
                <c:pt idx="8">
                  <c:v>157</c:v>
                </c:pt>
                <c:pt idx="9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01-400D-97B3-7108C391F4B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5621392"/>
        <c:axId val="567567088"/>
      </c:bar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  <c:max val="1200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UBA!$B$17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UBA!$D$19:$D$28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UBA!$B$19:$B$28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66-4D59-8E82-47CCFF5DE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UBA!$G$17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UBA!$I$18:$I$27</c:f>
              <c:strCache>
                <c:ptCount val="10"/>
                <c:pt idx="0">
                  <c:v>environmental sciences</c:v>
                </c:pt>
                <c:pt idx="1">
                  <c:v>materials science, multidisciplinary</c:v>
                </c:pt>
                <c:pt idx="2">
                  <c:v>biochemistry &amp; molecular biology</c:v>
                </c:pt>
                <c:pt idx="3">
                  <c:v>chemistry, physical</c:v>
                </c:pt>
                <c:pt idx="4">
                  <c:v>ecology</c:v>
                </c:pt>
                <c:pt idx="5">
                  <c:v>evolutionary biology</c:v>
                </c:pt>
                <c:pt idx="6">
                  <c:v>metallurgy &amp; metallurgical engineering</c:v>
                </c:pt>
                <c:pt idx="7">
                  <c:v>physics, applied</c:v>
                </c:pt>
                <c:pt idx="8">
                  <c:v>physics, condensed matter</c:v>
                </c:pt>
                <c:pt idx="9">
                  <c:v>astronomy &amp; astrophysics</c:v>
                </c:pt>
              </c:strCache>
            </c:strRef>
          </c:cat>
          <c:val>
            <c:numRef>
              <c:f>UBA!$G$18:$G$27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97-4EB4-BEF9-A5F094E1BCD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4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UBA!$L$17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UBA!$N$18:$N$27</c:f>
              <c:strCache>
                <c:ptCount val="10"/>
                <c:pt idx="0">
                  <c:v>ALCALDE, AM</c:v>
                </c:pt>
                <c:pt idx="1">
                  <c:v>AUDEBERT, F</c:v>
                </c:pt>
                <c:pt idx="2">
                  <c:v>BOLFARINI, C</c:v>
                </c:pt>
                <c:pt idx="3">
                  <c:v>BOTTA, WJ</c:v>
                </c:pt>
                <c:pt idx="4">
                  <c:v>GALANO, M</c:v>
                </c:pt>
                <c:pt idx="5">
                  <c:v>MARQUES, GE</c:v>
                </c:pt>
                <c:pt idx="6">
                  <c:v>ROMANO, CL</c:v>
                </c:pt>
                <c:pt idx="7">
                  <c:v>ABDALLA, FC</c:v>
                </c:pt>
                <c:pt idx="8">
                  <c:v>ABELIOVICH, H</c:v>
                </c:pt>
                <c:pt idx="9">
                  <c:v>ABRAHAM, RT</c:v>
                </c:pt>
              </c:strCache>
            </c:strRef>
          </c:cat>
          <c:val>
            <c:numRef>
              <c:f>UBA!$L$18:$L$27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C9-417C-AF92-0DD4BD98F7E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3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UNC!$B$17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UNC!$D$19:$D$28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UNC!$B$19:$B$28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6C-46C0-AEB2-3EBE6552CE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4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UNC!$G$17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UNC!$I$18:$I$27</c:f>
              <c:strCache>
                <c:ptCount val="10"/>
                <c:pt idx="0">
                  <c:v>environmental sciences</c:v>
                </c:pt>
                <c:pt idx="1">
                  <c:v>psychology, multidisciplinary</c:v>
                </c:pt>
                <c:pt idx="2">
                  <c:v>chemistry, physical</c:v>
                </c:pt>
                <c:pt idx="3">
                  <c:v>psychology</c:v>
                </c:pt>
                <c:pt idx="4">
                  <c:v>ecology</c:v>
                </c:pt>
                <c:pt idx="5">
                  <c:v>evolutionary biology</c:v>
                </c:pt>
                <c:pt idx="6">
                  <c:v>genetics &amp; heredity</c:v>
                </c:pt>
                <c:pt idx="7">
                  <c:v>marine &amp; freshwater biology</c:v>
                </c:pt>
                <c:pt idx="8">
                  <c:v>materials science, multidisciplinary</c:v>
                </c:pt>
                <c:pt idx="9">
                  <c:v>mathematics</c:v>
                </c:pt>
              </c:strCache>
            </c:strRef>
          </c:cat>
          <c:val>
            <c:numRef>
              <c:f>UNC!$G$18:$G$27</c:f>
              <c:numCache>
                <c:formatCode>General</c:formatCode>
                <c:ptCount val="10"/>
                <c:pt idx="0">
                  <c:v>8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D9-4FB6-9057-FA0A68D691A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UNC!$L$17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UNC!$N$18:$N$27</c:f>
              <c:strCache>
                <c:ptCount val="10"/>
                <c:pt idx="0">
                  <c:v>ARRIVABENE, HP</c:v>
                </c:pt>
                <c:pt idx="1">
                  <c:v>WUNDERLIN, DA</c:v>
                </c:pt>
                <c:pt idx="2">
                  <c:v>MILANEZ, CRD</c:v>
                </c:pt>
                <c:pt idx="3">
                  <c:v>FERNANDES, MN</c:v>
                </c:pt>
                <c:pt idx="4">
                  <c:v>MATSUMOTO, ST</c:v>
                </c:pt>
                <c:pt idx="5">
                  <c:v>MONFERRAN, MV</c:v>
                </c:pt>
                <c:pt idx="6">
                  <c:v>SOUZA, ID</c:v>
                </c:pt>
                <c:pt idx="7">
                  <c:v>BONOMO, MM</c:v>
                </c:pt>
                <c:pt idx="8">
                  <c:v>DUARTE, ID</c:v>
                </c:pt>
                <c:pt idx="9">
                  <c:v>MOROZESK, M</c:v>
                </c:pt>
              </c:strCache>
            </c:strRef>
          </c:cat>
          <c:val>
            <c:numRef>
              <c:f>UNC!$L$18:$L$27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3E-4CF9-9FF6-AC71FE8C515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INTEMA!$B$17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INTEMA!$D$19:$D$28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INTEMA!$B$19:$B$28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7B-4B06-905E-358D01FBB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INTEMA!$G$17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INTEMA!$I$18:$I$27</c:f>
              <c:strCache>
                <c:ptCount val="10"/>
                <c:pt idx="0">
                  <c:v>materials science, ceramics</c:v>
                </c:pt>
                <c:pt idx="1">
                  <c:v>acoustics</c:v>
                </c:pt>
                <c:pt idx="2">
                  <c:v>agricultural economics &amp; policy</c:v>
                </c:pt>
                <c:pt idx="3">
                  <c:v>agricultural engineering</c:v>
                </c:pt>
                <c:pt idx="4">
                  <c:v>agriculture, dairy &amp; animal science</c:v>
                </c:pt>
                <c:pt idx="5">
                  <c:v>agriculture, multidisciplinary</c:v>
                </c:pt>
                <c:pt idx="6">
                  <c:v>agronomy</c:v>
                </c:pt>
                <c:pt idx="7">
                  <c:v>allergy</c:v>
                </c:pt>
                <c:pt idx="8">
                  <c:v>anatomy &amp; morphology</c:v>
                </c:pt>
                <c:pt idx="9">
                  <c:v>andrology</c:v>
                </c:pt>
              </c:strCache>
            </c:strRef>
          </c:cat>
          <c:val>
            <c:numRef>
              <c:f>INTEMA!$G$18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D7-409C-ACDD-65804F27E8A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INTEMA!$L$17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INTEMA!$N$18:$N$24</c:f>
              <c:strCache>
                <c:ptCount val="7"/>
                <c:pt idx="0">
                  <c:v>LUZ, AP</c:v>
                </c:pt>
                <c:pt idx="1">
                  <c:v>MARTINEZ, AGT</c:v>
                </c:pt>
                <c:pt idx="2">
                  <c:v>PANDOLFELLI, VC</c:v>
                </c:pt>
                <c:pt idx="3">
                  <c:v>BRAULIO, MAL</c:v>
                </c:pt>
                <c:pt idx="4">
                  <c:v>BONADIA, P</c:v>
                </c:pt>
                <c:pt idx="5">
                  <c:v>LOPEZ, F</c:v>
                </c:pt>
                <c:pt idx="6">
                  <c:v>SAKO, EY</c:v>
                </c:pt>
              </c:strCache>
            </c:strRef>
          </c:cat>
          <c:val>
            <c:numRef>
              <c:f>INTEMA!$L$18:$L$24</c:f>
              <c:numCache>
                <c:formatCode>General</c:formatCode>
                <c:ptCount val="7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8-48AA-ACBA-2BCA45C68A7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UNLP!$B$17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UNLP!$D$19:$D$28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UNLP!$B$19:$B$28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33-4D72-8F88-FD9EBAC1D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Ano!$D$3:$D$48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Ano!$B$3:$B$48</c:f>
              <c:numCache>
                <c:formatCode>General</c:formatCode>
                <c:ptCount val="46"/>
                <c:pt idx="0">
                  <c:v>15</c:v>
                </c:pt>
                <c:pt idx="1">
                  <c:v>13</c:v>
                </c:pt>
                <c:pt idx="2">
                  <c:v>13</c:v>
                </c:pt>
                <c:pt idx="3">
                  <c:v>14</c:v>
                </c:pt>
                <c:pt idx="4">
                  <c:v>14</c:v>
                </c:pt>
                <c:pt idx="5">
                  <c:v>8</c:v>
                </c:pt>
                <c:pt idx="6">
                  <c:v>11</c:v>
                </c:pt>
                <c:pt idx="7">
                  <c:v>10</c:v>
                </c:pt>
                <c:pt idx="8">
                  <c:v>4</c:v>
                </c:pt>
                <c:pt idx="9">
                  <c:v>8</c:v>
                </c:pt>
                <c:pt idx="10">
                  <c:v>7</c:v>
                </c:pt>
                <c:pt idx="11">
                  <c:v>4</c:v>
                </c:pt>
                <c:pt idx="12">
                  <c:v>4</c:v>
                </c:pt>
                <c:pt idx="13">
                  <c:v>8</c:v>
                </c:pt>
                <c:pt idx="14">
                  <c:v>4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3</c:v>
                </c:pt>
                <c:pt idx="19">
                  <c:v>0</c:v>
                </c:pt>
                <c:pt idx="20">
                  <c:v>2</c:v>
                </c:pt>
                <c:pt idx="21">
                  <c:v>5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FF-4AE1-A201-7E0DAB52896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UNLP!$G$17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UNLP!$I$18:$I$27</c:f>
              <c:strCache>
                <c:ptCount val="10"/>
                <c:pt idx="0">
                  <c:v>chemistry, inorganic &amp; nuclear</c:v>
                </c:pt>
                <c:pt idx="1">
                  <c:v>chemistry, organic</c:v>
                </c:pt>
                <c:pt idx="2">
                  <c:v>chemistry, physical</c:v>
                </c:pt>
                <c:pt idx="3">
                  <c:v>biochemistry &amp; molecular biology</c:v>
                </c:pt>
                <c:pt idx="4">
                  <c:v>chemistry, multidisciplinary</c:v>
                </c:pt>
                <c:pt idx="5">
                  <c:v>crystallography</c:v>
                </c:pt>
                <c:pt idx="6">
                  <c:v>electrochemistry</c:v>
                </c:pt>
                <c:pt idx="7">
                  <c:v>acoustics</c:v>
                </c:pt>
                <c:pt idx="8">
                  <c:v>agricultural economics &amp; policy</c:v>
                </c:pt>
                <c:pt idx="9">
                  <c:v>agricultural engineering</c:v>
                </c:pt>
              </c:strCache>
            </c:strRef>
          </c:cat>
          <c:val>
            <c:numRef>
              <c:f>UNLP!$G$18:$G$24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EF-4A95-8A04-E096D61A4C8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UNLP!$L$17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UNLP!$N$18:$N$27</c:f>
              <c:strCache>
                <c:ptCount val="10"/>
                <c:pt idx="0">
                  <c:v>CASTELLANO, EE</c:v>
                </c:pt>
                <c:pt idx="1">
                  <c:v>PIRO, OE</c:v>
                </c:pt>
                <c:pt idx="2">
                  <c:v>KREMER, E</c:v>
                </c:pt>
                <c:pt idx="3">
                  <c:v>BARAN, EJ</c:v>
                </c:pt>
                <c:pt idx="4">
                  <c:v>BATISTA, AA</c:v>
                </c:pt>
                <c:pt idx="5">
                  <c:v>BIAGGIO, SR</c:v>
                </c:pt>
                <c:pt idx="6">
                  <c:v>FACCHIN, G</c:v>
                </c:pt>
                <c:pt idx="7">
                  <c:v>GAMBINO, D</c:v>
                </c:pt>
                <c:pt idx="8">
                  <c:v>TORRE, MH</c:v>
                </c:pt>
                <c:pt idx="9">
                  <c:v>VARELA, FE</c:v>
                </c:pt>
              </c:strCache>
            </c:strRef>
          </c:cat>
          <c:val>
            <c:numRef>
              <c:f>UNLP!$L$18:$L$27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A4-4DCE-AF17-6CDF3F2F014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Área!$B$1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Área!$D$2:$D$11</c:f>
              <c:strCache>
                <c:ptCount val="10"/>
                <c:pt idx="0">
                  <c:v>materials science, multidisciplinary</c:v>
                </c:pt>
                <c:pt idx="1">
                  <c:v>environmental sciences</c:v>
                </c:pt>
                <c:pt idx="2">
                  <c:v>materials science, ceramics</c:v>
                </c:pt>
                <c:pt idx="3">
                  <c:v>genetics &amp; heredity</c:v>
                </c:pt>
                <c:pt idx="4">
                  <c:v>chemistry, physical</c:v>
                </c:pt>
                <c:pt idx="5">
                  <c:v>physics, applied</c:v>
                </c:pt>
                <c:pt idx="6">
                  <c:v>physics, condensed matter</c:v>
                </c:pt>
                <c:pt idx="7">
                  <c:v>ecology</c:v>
                </c:pt>
                <c:pt idx="8">
                  <c:v>metallurgy &amp; metallurgical engineering</c:v>
                </c:pt>
                <c:pt idx="9">
                  <c:v>plant sciences</c:v>
                </c:pt>
              </c:strCache>
            </c:strRef>
          </c:cat>
          <c:val>
            <c:numRef>
              <c:f>Área!$B$2:$B$11</c:f>
              <c:numCache>
                <c:formatCode>General</c:formatCode>
                <c:ptCount val="10"/>
                <c:pt idx="0">
                  <c:v>21</c:v>
                </c:pt>
                <c:pt idx="1">
                  <c:v>17</c:v>
                </c:pt>
                <c:pt idx="2">
                  <c:v>16</c:v>
                </c:pt>
                <c:pt idx="3">
                  <c:v>15</c:v>
                </c:pt>
                <c:pt idx="4">
                  <c:v>14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3E-4C5B-A5BD-C03490A0CFF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Autor!$B$1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Autor!$D$2:$D$11</c:f>
              <c:strCache>
                <c:ptCount val="10"/>
                <c:pt idx="0">
                  <c:v>BOLMARO, RE</c:v>
                </c:pt>
                <c:pt idx="1">
                  <c:v>MARTINEZ, AGT</c:v>
                </c:pt>
                <c:pt idx="2">
                  <c:v>BERTOLLO, LAC</c:v>
                </c:pt>
                <c:pt idx="3">
                  <c:v>CASTELLANO, EE</c:v>
                </c:pt>
                <c:pt idx="4">
                  <c:v>LUZ, AP</c:v>
                </c:pt>
                <c:pt idx="5">
                  <c:v>PANDOLFELLI, VC</c:v>
                </c:pt>
                <c:pt idx="6">
                  <c:v>MILANO, J</c:v>
                </c:pt>
                <c:pt idx="7">
                  <c:v>WUNDERLIN, DA</c:v>
                </c:pt>
                <c:pt idx="8">
                  <c:v>ARRIVABENE, HP</c:v>
                </c:pt>
                <c:pt idx="9">
                  <c:v>BRAULIO, MAL</c:v>
                </c:pt>
              </c:strCache>
            </c:strRef>
          </c:cat>
          <c:val>
            <c:numRef>
              <c:f>Autor!$B$2:$B$11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  <c:pt idx="7">
                  <c:v>8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8B-48AE-934B-66D29F5A373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'Palavra-chave'!$B$1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'Palavra-chave'!$D$2:$D$11</c:f>
              <c:strCache>
                <c:ptCount val="10"/>
                <c:pt idx="0">
                  <c:v>thermodynamic simulation</c:v>
                </c:pt>
                <c:pt idx="1">
                  <c:v>corrosion</c:v>
                </c:pt>
                <c:pt idx="2">
                  <c:v>microstructure anisotropy</c:v>
                </c:pt>
                <c:pt idx="3">
                  <c:v>sex chromosomes</c:v>
                </c:pt>
                <c:pt idx="4">
                  <c:v>spinel</c:v>
                </c:pt>
                <c:pt idx="5">
                  <c:v>texture</c:v>
                </c:pt>
                <c:pt idx="6">
                  <c:v>chemometrics</c:v>
                </c:pt>
                <c:pt idx="7">
                  <c:v>dft</c:v>
                </c:pt>
                <c:pt idx="8">
                  <c:v>ecap</c:v>
                </c:pt>
                <c:pt idx="9">
                  <c:v>fish</c:v>
                </c:pt>
              </c:strCache>
            </c:strRef>
          </c:cat>
          <c:val>
            <c:numRef>
              <c:f>'Palavra-chave'!$B$2:$B$11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4C-4F0B-95AF-E1A7DC6DD7B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Instituições!$B$1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Instituições!$D$2:$D$11</c:f>
              <c:strCache>
                <c:ptCount val="10"/>
                <c:pt idx="0">
                  <c:v>Consejo Nacional de Investigaciones Científicas y Técnicas (CONICET)</c:v>
                </c:pt>
                <c:pt idx="1">
                  <c:v>Universidad de Buenos Aires (UBA)</c:v>
                </c:pt>
                <c:pt idx="2">
                  <c:v>Universidad Nacional de Córdoba (UNC)</c:v>
                </c:pt>
                <c:pt idx="3">
                  <c:v>Instituto de investigación en Ciencia y Tecnología de Materiales (INTEMA)</c:v>
                </c:pt>
                <c:pt idx="4">
                  <c:v>Universidad Nacional de La Plata (UNLP)</c:v>
                </c:pt>
                <c:pt idx="5">
                  <c:v>Comisión Nacional de Energía Atómica (CNEA)</c:v>
                </c:pt>
                <c:pt idx="6">
                  <c:v>Universidad Nacional de Misiones (UNaM)</c:v>
                </c:pt>
                <c:pt idx="7">
                  <c:v>Universidad Nacional de La Plata (UNLP)</c:v>
                </c:pt>
                <c:pt idx="8">
                  <c:v>Universidad Nacional de Rosário (UNR)</c:v>
                </c:pt>
                <c:pt idx="9">
                  <c:v>Universidad Nacional del Comahue</c:v>
                </c:pt>
              </c:strCache>
            </c:strRef>
          </c:cat>
          <c:val>
            <c:numRef>
              <c:f>Instituições!$B$2:$B$11</c:f>
              <c:numCache>
                <c:formatCode>General</c:formatCode>
                <c:ptCount val="10"/>
                <c:pt idx="0">
                  <c:v>23</c:v>
                </c:pt>
                <c:pt idx="1">
                  <c:v>15</c:v>
                </c:pt>
                <c:pt idx="2">
                  <c:v>15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8D-442B-8DCB-00B636BAB09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CONICET!$B$17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CONICET!$D$19:$D$28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CONICET!$B$19:$B$28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09-473F-A441-55C9889EA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CONICET!$G$17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CONICET!$I$18:$I$27</c:f>
              <c:strCache>
                <c:ptCount val="10"/>
                <c:pt idx="0">
                  <c:v>environmental sciences</c:v>
                </c:pt>
                <c:pt idx="1">
                  <c:v>chemistry, physical</c:v>
                </c:pt>
                <c:pt idx="2">
                  <c:v>plant sciences</c:v>
                </c:pt>
                <c:pt idx="3">
                  <c:v>chemistry, inorganic &amp; nuclear</c:v>
                </c:pt>
                <c:pt idx="4">
                  <c:v>crystallography</c:v>
                </c:pt>
                <c:pt idx="5">
                  <c:v>materials science, multidisciplinary</c:v>
                </c:pt>
                <c:pt idx="6">
                  <c:v>physics, applied</c:v>
                </c:pt>
                <c:pt idx="7">
                  <c:v>biochemistry &amp; molecular biology</c:v>
                </c:pt>
                <c:pt idx="8">
                  <c:v>biodiversity conservation</c:v>
                </c:pt>
                <c:pt idx="9">
                  <c:v>biotechnology &amp; applied microbiology</c:v>
                </c:pt>
              </c:strCache>
            </c:strRef>
          </c:cat>
          <c:val>
            <c:numRef>
              <c:f>CONICET!$G$18:$G$27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B-436F-864A-5E3DFDFD81C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CONICET!$L$17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CONICET!$N$18:$N$27</c:f>
              <c:strCache>
                <c:ptCount val="10"/>
                <c:pt idx="0">
                  <c:v>CASTELLANO, EE</c:v>
                </c:pt>
                <c:pt idx="1">
                  <c:v>PIRO, OE</c:v>
                </c:pt>
                <c:pt idx="2">
                  <c:v>SOUZA, ID</c:v>
                </c:pt>
                <c:pt idx="3">
                  <c:v>ARRIVABENE, HP</c:v>
                </c:pt>
                <c:pt idx="4">
                  <c:v>FERNANDES, MN</c:v>
                </c:pt>
                <c:pt idx="5">
                  <c:v>MATSUMOTO, ST</c:v>
                </c:pt>
                <c:pt idx="6">
                  <c:v>MILANO, J</c:v>
                </c:pt>
                <c:pt idx="7">
                  <c:v>MONFERRAN, MV</c:v>
                </c:pt>
                <c:pt idx="8">
                  <c:v>SCHIO, P</c:v>
                </c:pt>
                <c:pt idx="9">
                  <c:v>WUNDERLIN, DA</c:v>
                </c:pt>
              </c:strCache>
            </c:strRef>
          </c:cat>
          <c:val>
            <c:numRef>
              <c:f>CONICET!$L$18:$L$27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8-4244-A80F-0298E113281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5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21/02/2019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Busca realizada na Web </a:t>
            </a:r>
            <a:r>
              <a:rPr lang="pt-BR" sz="2000" dirty="0" err="1">
                <a:latin typeface="Open Sans" panose="020B0606030504020204"/>
              </a:rPr>
              <a:t>of</a:t>
            </a:r>
            <a:r>
              <a:rPr lang="pt-BR" sz="2000" dirty="0">
                <a:latin typeface="Open Sans" panose="020B0606030504020204"/>
              </a:rPr>
              <a:t> Science em 21/02/2019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Total: 20063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): 16364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Expressão de busca utilizada disponível em http://spdi.ufscar.</a:t>
            </a:r>
            <a:r>
              <a:rPr lang="pt-BR" sz="2000" dirty="0"/>
              <a:t>br/</a:t>
            </a:r>
            <a:endParaRPr lang="pt-BR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Consejo</a:t>
            </a:r>
            <a:r>
              <a:rPr lang="pt-BR" dirty="0"/>
              <a:t> Nacional de </a:t>
            </a:r>
            <a:r>
              <a:rPr lang="pt-BR" dirty="0" err="1"/>
              <a:t>Investigaciones</a:t>
            </a:r>
            <a:r>
              <a:rPr lang="pt-BR" dirty="0"/>
              <a:t> Científicas y Técnicas (CONICET),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34ED9D8-A6CA-4AA1-AA51-75743B5856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719361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5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de Buenos Aires (UBA),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D9AB660-1FE5-4D3F-A9DB-BD196B44F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54876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17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de Buenos Aires (UBA),</a:t>
            </a:r>
            <a:br>
              <a:rPr lang="pt-BR" dirty="0"/>
            </a:br>
            <a:r>
              <a:rPr lang="pt-BR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3772F7C-8135-4C97-8A51-47CC2E8D8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52777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0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de Buenos Aires (UBA),</a:t>
            </a:r>
            <a:br>
              <a:rPr lang="pt-BR" dirty="0"/>
            </a:br>
            <a:r>
              <a:rPr lang="pt-BR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39DA47D-ABD2-43D6-8EB0-E97277F48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80016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9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Nacional de Córdoba (UNC),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D80213B-C524-4B4E-9A41-AD8581609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166562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87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Universidad</a:t>
            </a:r>
            <a:r>
              <a:rPr lang="pt-BR" dirty="0"/>
              <a:t> Nacional de Córdoba (UNC),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C94B4AC-FA4F-463A-8F9F-E558077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63681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2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Nacional de Córdoba (UNC),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627A5C3-A1C3-442D-9D93-53E27D374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26518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93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Instituto de </a:t>
            </a:r>
            <a:r>
              <a:rPr lang="pt-BR" dirty="0" err="1"/>
              <a:t>investigación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Ciencia</a:t>
            </a:r>
            <a:r>
              <a:rPr lang="pt-BR" dirty="0"/>
              <a:t> y </a:t>
            </a:r>
            <a:r>
              <a:rPr lang="pt-BR" dirty="0" err="1"/>
              <a:t>Tecnología</a:t>
            </a:r>
            <a:r>
              <a:rPr lang="pt-BR" dirty="0"/>
              <a:t> de </a:t>
            </a:r>
            <a:r>
              <a:rPr lang="pt-BR" dirty="0" err="1"/>
              <a:t>Materiales</a:t>
            </a:r>
            <a:r>
              <a:rPr lang="pt-BR" dirty="0"/>
              <a:t> (INTEMA)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18C83F-7428-4BB5-A66D-895A1DC9E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72219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25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Instituto de </a:t>
            </a:r>
            <a:r>
              <a:rPr lang="pt-BR" dirty="0" err="1"/>
              <a:t>investigación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Ciencia</a:t>
            </a:r>
            <a:r>
              <a:rPr lang="pt-BR" dirty="0"/>
              <a:t> y </a:t>
            </a:r>
            <a:r>
              <a:rPr lang="pt-BR" dirty="0" err="1"/>
              <a:t>Tecnología</a:t>
            </a:r>
            <a:r>
              <a:rPr lang="pt-BR" dirty="0"/>
              <a:t> de </a:t>
            </a:r>
            <a:r>
              <a:rPr lang="pt-BR" dirty="0" err="1"/>
              <a:t>Materiales</a:t>
            </a:r>
            <a:r>
              <a:rPr lang="pt-BR" dirty="0"/>
              <a:t> (INTEMA),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5D54DAE-FE17-4A59-BA11-3E97EF6F7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12419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13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Instituto de </a:t>
            </a:r>
            <a:r>
              <a:rPr lang="pt-BR" dirty="0" err="1"/>
              <a:t>investigación</a:t>
            </a:r>
            <a:r>
              <a:rPr lang="pt-BR" dirty="0"/>
              <a:t> </a:t>
            </a:r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Ciencia</a:t>
            </a:r>
            <a:r>
              <a:rPr lang="pt-BR" dirty="0"/>
              <a:t> y </a:t>
            </a:r>
            <a:r>
              <a:rPr lang="pt-BR" dirty="0" err="1"/>
              <a:t>Tecnología</a:t>
            </a:r>
            <a:r>
              <a:rPr lang="pt-BR" dirty="0"/>
              <a:t> de </a:t>
            </a:r>
            <a:r>
              <a:rPr lang="pt-BR" dirty="0" err="1"/>
              <a:t>Materiales</a:t>
            </a:r>
            <a:r>
              <a:rPr lang="pt-BR" dirty="0"/>
              <a:t> (INTEMA),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77A6617-1C94-4C6F-BB04-77536913A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27645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7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9033485-D8A6-4126-B6DB-3234B7358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869748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Nacional de La Plata (UNLP),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8FBF6F-7D53-4BAD-A87E-E2720B32B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23697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6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Universidad</a:t>
            </a:r>
            <a:r>
              <a:rPr lang="pt-BR" dirty="0"/>
              <a:t> Nacional de La Plata (UNLP),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5C43C66-31C4-44E1-9EA0-65A6596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80985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Nacional de La Plata (UNLP),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58121BF-00C7-4B94-AC2E-895DF85B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62415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6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Argentina,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9A96E24-5230-41BE-BFCB-89CACA26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6798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4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da Argentina,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2B90C1-E529-427D-B199-62140F336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3421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4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</a:t>
            </a:r>
            <a:r>
              <a:rPr lang="pt-BR" dirty="0"/>
              <a:t>Argentina,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211D8FC-EA7C-42E3-8A35-EF7FC602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61331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</a:t>
            </a:r>
            <a:r>
              <a:rPr lang="pt-BR" dirty="0"/>
              <a:t>Argentina,</a:t>
            </a:r>
            <a:br>
              <a:rPr lang="pt-BR" sz="2000" dirty="0"/>
            </a:br>
            <a:r>
              <a:rPr lang="pt-BR" sz="2000" dirty="0"/>
              <a:t>por palavra-chave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9F354-08E5-4612-88E0-325F75AF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77306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Argentina,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7F1F0A4-D7FF-4016-855B-6FA90FD94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39215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Consejo</a:t>
            </a:r>
            <a:r>
              <a:rPr lang="pt-BR" dirty="0"/>
              <a:t> Nacional de </a:t>
            </a:r>
            <a:r>
              <a:rPr lang="pt-BR" dirty="0" err="1"/>
              <a:t>Investigaciones</a:t>
            </a:r>
            <a:r>
              <a:rPr lang="pt-BR" dirty="0"/>
              <a:t> Científicas y Técnicas (CONICET)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BB93D37-9171-4B9C-8F63-96DF13A3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1460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Consejo</a:t>
            </a:r>
            <a:r>
              <a:rPr lang="pt-BR" dirty="0"/>
              <a:t> Nacional de </a:t>
            </a:r>
            <a:r>
              <a:rPr lang="pt-BR" dirty="0" err="1"/>
              <a:t>Investigaciones</a:t>
            </a:r>
            <a:r>
              <a:rPr lang="pt-BR" dirty="0"/>
              <a:t> Científicas y Técnicas (CONICET),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DF691C7-06CD-4DD0-89DF-8E92D6C43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15242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401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Argentina, por ano</vt:lpstr>
      <vt:lpstr>Publicações da UFSCar em colaboração com instituições da Argentina, por área</vt:lpstr>
      <vt:lpstr>Publicações da UFSCar em colaboração com instituições da Argentina, por autor</vt:lpstr>
      <vt:lpstr>Publicações da UFSCar em colaboração com instituições da Argentina, por palavra-chave</vt:lpstr>
      <vt:lpstr>Publicações da UFSCar em colaboração com instituições da Argentina, por instituição</vt:lpstr>
      <vt:lpstr>Publicações da UFSCar em colaboração com Consejo Nacional de Investigaciones Científicas y Técnicas (CONICET), por ano</vt:lpstr>
      <vt:lpstr>Publicações da UFSCar em colaboração com Consejo Nacional de Investigaciones Científicas y Técnicas (CONICET), por área</vt:lpstr>
      <vt:lpstr>Publicações da UFSCar em colaboração com Consejo Nacional de Investigaciones Científicas y Técnicas (CONICET), por autor</vt:lpstr>
      <vt:lpstr>Publicações da UFSCar em colaboração com Universidad de Buenos Aires (UBA), por ano</vt:lpstr>
      <vt:lpstr>Publicações da UFSCar em colaboração com Universidad de Buenos Aires (UBA), por área</vt:lpstr>
      <vt:lpstr>Publicações da UFSCar em colaboração com Universidad de Buenos Aires (UBA), por autor</vt:lpstr>
      <vt:lpstr>Publicações da UFSCar em colaboração com Universidad Nacional de Córdoba (UNC), por ano</vt:lpstr>
      <vt:lpstr>Publicações da UFSCar em colaboração com Universidad Nacional de Córdoba (UNC), por área</vt:lpstr>
      <vt:lpstr>Publicações da UFSCar em colaboração com Universidad Nacional de Córdoba (UNC), por autor</vt:lpstr>
      <vt:lpstr>Publicações da UFSCar em colaboração com Instituto de investigación en Ciencia y Tecnología de Materiales (INTEMA), por ano</vt:lpstr>
      <vt:lpstr>Publicações da UFSCar em colaboração com Instituto de investigación en Ciencia y Tecnología de Materiales (INTEMA), por área</vt:lpstr>
      <vt:lpstr>Publicações da UFSCar em colaboração com Instituto de investigación en Ciencia y Tecnología de Materiales (INTEMA), por autor</vt:lpstr>
      <vt:lpstr>Publicações da UFSCar em colaboração com Universidad Nacional de La Plata (UNLP), por ano</vt:lpstr>
      <vt:lpstr>Publicações da UFSCar em colaboração com Universidad Nacional de La Plata (UNLP), por área</vt:lpstr>
      <vt:lpstr>Publicações da UFSCar em colaboração com Universidad Nacional de La Plata (UNLP),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SPDI UFSCar</cp:lastModifiedBy>
  <cp:revision>59</cp:revision>
  <dcterms:created xsi:type="dcterms:W3CDTF">2018-06-12T14:18:58Z</dcterms:created>
  <dcterms:modified xsi:type="dcterms:W3CDTF">2019-03-11T12:07:38Z</dcterms:modified>
</cp:coreProperties>
</file>