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handoutMasterIdLst>
    <p:handoutMasterId r:id="rId25"/>
  </p:handoutMasterIdLst>
  <p:sldIdLst>
    <p:sldId id="281" r:id="rId2"/>
    <p:sldId id="282" r:id="rId3"/>
    <p:sldId id="284" r:id="rId4"/>
    <p:sldId id="285" r:id="rId5"/>
    <p:sldId id="286" r:id="rId6"/>
    <p:sldId id="260" r:id="rId7"/>
    <p:sldId id="261" r:id="rId8"/>
    <p:sldId id="259" r:id="rId9"/>
    <p:sldId id="278" r:id="rId10"/>
    <p:sldId id="283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9" r:id="rId19"/>
    <p:sldId id="295" r:id="rId20"/>
    <p:sldId id="296" r:id="rId21"/>
    <p:sldId id="297" r:id="rId22"/>
    <p:sldId id="298" r:id="rId23"/>
    <p:sldId id="257" r:id="rId2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7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87" autoAdjust="0"/>
    <p:restoredTop sz="94660"/>
  </p:normalViewPr>
  <p:slideViewPr>
    <p:cSldViewPr snapToGrid="0" showGuides="1">
      <p:cViewPr varScale="1">
        <p:scale>
          <a:sx n="90" d="100"/>
          <a:sy n="90" d="100"/>
        </p:scale>
        <p:origin x="34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41452\Seafile\Nuvem\SPDI\DeInfo\Indicadores\Colabora&#231;&#227;o%20Internacional\UFSCar%20WoS%2020190221\Canad&#225;-Dados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Total!$B$1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chemeClr val="accent2">
                  <a:alpha val="85000"/>
                </a:schemeClr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58C4-4E03-8F07-2CE39369F4B2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1"/>
              </a:solidFill>
              <a:ln w="9525" cap="flat" cmpd="sng" algn="ctr">
                <a:solidFill>
                  <a:schemeClr val="lt1">
                    <a:alpha val="50000"/>
                  </a:schemeClr>
                </a:solidFill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58C4-4E03-8F07-2CE39369F4B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Total!$D$3:$D$12</c:f>
              <c:strCache>
                <c:ptCount val="10"/>
                <c:pt idx="0">
                  <c:v>USA</c:v>
                </c:pt>
                <c:pt idx="1">
                  <c:v>Spain</c:v>
                </c:pt>
                <c:pt idx="2">
                  <c:v>United Kingdom</c:v>
                </c:pt>
                <c:pt idx="3">
                  <c:v>Germany</c:v>
                </c:pt>
                <c:pt idx="4">
                  <c:v>France</c:v>
                </c:pt>
                <c:pt idx="5">
                  <c:v>Canada</c:v>
                </c:pt>
                <c:pt idx="6">
                  <c:v>Portugal</c:v>
                </c:pt>
                <c:pt idx="7">
                  <c:v>Italy</c:v>
                </c:pt>
                <c:pt idx="8">
                  <c:v>Argentina</c:v>
                </c:pt>
                <c:pt idx="9">
                  <c:v>Russia</c:v>
                </c:pt>
              </c:strCache>
            </c:strRef>
          </c:cat>
          <c:val>
            <c:numRef>
              <c:f>Total!$B$3:$B$12</c:f>
              <c:numCache>
                <c:formatCode>General</c:formatCode>
                <c:ptCount val="10"/>
                <c:pt idx="0">
                  <c:v>1158</c:v>
                </c:pt>
                <c:pt idx="1">
                  <c:v>521</c:v>
                </c:pt>
                <c:pt idx="2">
                  <c:v>422</c:v>
                </c:pt>
                <c:pt idx="3">
                  <c:v>391</c:v>
                </c:pt>
                <c:pt idx="4">
                  <c:v>375</c:v>
                </c:pt>
                <c:pt idx="5">
                  <c:v>300</c:v>
                </c:pt>
                <c:pt idx="6">
                  <c:v>230</c:v>
                </c:pt>
                <c:pt idx="7">
                  <c:v>196</c:v>
                </c:pt>
                <c:pt idx="8">
                  <c:v>157</c:v>
                </c:pt>
                <c:pt idx="9">
                  <c:v>144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8C4-4E03-8F07-2CE39369F4B2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65621392"/>
        <c:axId val="567567088"/>
      </c:barChart>
      <c:catAx>
        <c:axId val="56562139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7567088"/>
        <c:crosses val="autoZero"/>
        <c:auto val="1"/>
        <c:lblAlgn val="ctr"/>
        <c:lblOffset val="100"/>
        <c:noMultiLvlLbl val="0"/>
      </c:catAx>
      <c:valAx>
        <c:axId val="567567088"/>
        <c:scaling>
          <c:orientation val="minMax"/>
          <c:max val="1200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562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'U of T'!$B$17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'U of T'!$D$19:$D$28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'U of T'!$B$19:$B$28</c:f>
              <c:numCache>
                <c:formatCode>General</c:formatCode>
                <c:ptCount val="10"/>
                <c:pt idx="0">
                  <c:v>4</c:v>
                </c:pt>
                <c:pt idx="1">
                  <c:v>6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1D7-41F9-9BFC-A70F2E0BD1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 of T'!$G$17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'U of T'!$I$18:$I$27</c:f>
              <c:strCache>
                <c:ptCount val="10"/>
                <c:pt idx="0">
                  <c:v>physics, condensed matter</c:v>
                </c:pt>
                <c:pt idx="1">
                  <c:v>zoology</c:v>
                </c:pt>
                <c:pt idx="2">
                  <c:v>physics, applied</c:v>
                </c:pt>
                <c:pt idx="3">
                  <c:v>physiology</c:v>
                </c:pt>
                <c:pt idx="4">
                  <c:v>biodiversity conservation</c:v>
                </c:pt>
                <c:pt idx="5">
                  <c:v>biology</c:v>
                </c:pt>
                <c:pt idx="6">
                  <c:v>ecology</c:v>
                </c:pt>
                <c:pt idx="7">
                  <c:v>environmental sciences</c:v>
                </c:pt>
                <c:pt idx="8">
                  <c:v>materials science, multidisciplinary</c:v>
                </c:pt>
                <c:pt idx="9">
                  <c:v>physics, multidisciplinary</c:v>
                </c:pt>
              </c:strCache>
            </c:strRef>
          </c:cat>
          <c:val>
            <c:numRef>
              <c:f>'U of T'!$G$18:$G$27</c:f>
              <c:numCache>
                <c:formatCode>General</c:formatCode>
                <c:ptCount val="10"/>
                <c:pt idx="0">
                  <c:v>7</c:v>
                </c:pt>
                <c:pt idx="1">
                  <c:v>4</c:v>
                </c:pt>
                <c:pt idx="2">
                  <c:v>3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ED1-4887-8298-3378711E0B8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'U of T'!$L$17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'U of T'!$N$18:$N$27</c:f>
              <c:strCache>
                <c:ptCount val="10"/>
                <c:pt idx="0">
                  <c:v>FAWCETT, E</c:v>
                </c:pt>
                <c:pt idx="1">
                  <c:v>ORTIZ, WA</c:v>
                </c:pt>
                <c:pt idx="2">
                  <c:v>MILSOM, WK</c:v>
                </c:pt>
                <c:pt idx="3">
                  <c:v>PEPINELLI, M</c:v>
                </c:pt>
                <c:pt idx="4">
                  <c:v>RANTIN, FT</c:v>
                </c:pt>
                <c:pt idx="5">
                  <c:v>REID, SG</c:v>
                </c:pt>
                <c:pt idx="6">
                  <c:v>ALI, N</c:v>
                </c:pt>
                <c:pt idx="7">
                  <c:v>DE CAMARGO, PC</c:v>
                </c:pt>
                <c:pt idx="8">
                  <c:v>GALKIN, VY</c:v>
                </c:pt>
                <c:pt idx="9">
                  <c:v>FLORINDO, LH</c:v>
                </c:pt>
              </c:strCache>
            </c:strRef>
          </c:cat>
          <c:val>
            <c:numRef>
              <c:f>'U of T'!$L$18:$L$27</c:f>
              <c:numCache>
                <c:formatCode>General</c:formatCode>
                <c:ptCount val="10"/>
                <c:pt idx="0">
                  <c:v>10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4</c:v>
                </c:pt>
                <c:pt idx="7">
                  <c:v>4</c:v>
                </c:pt>
                <c:pt idx="8">
                  <c:v>4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30-46E9-B3A7-4F290909BAEC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McMarster!$B$17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McMarster!$D$19:$D$28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McMarster!$B$19:$B$28</c:f>
              <c:numCache>
                <c:formatCode>General</c:formatCode>
                <c:ptCount val="10"/>
                <c:pt idx="0">
                  <c:v>4</c:v>
                </c:pt>
                <c:pt idx="1">
                  <c:v>1</c:v>
                </c:pt>
                <c:pt idx="2">
                  <c:v>5</c:v>
                </c:pt>
                <c:pt idx="3">
                  <c:v>0</c:v>
                </c:pt>
                <c:pt idx="4">
                  <c:v>0</c:v>
                </c:pt>
                <c:pt idx="5">
                  <c:v>2</c:v>
                </c:pt>
                <c:pt idx="6">
                  <c:v>3</c:v>
                </c:pt>
                <c:pt idx="7">
                  <c:v>4</c:v>
                </c:pt>
                <c:pt idx="8">
                  <c:v>0</c:v>
                </c:pt>
                <c:pt idx="9">
                  <c:v>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CE8-47D6-B625-5531C7F8EF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McMarster!$G$17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McMarster!$I$18:$I$27</c:f>
              <c:strCache>
                <c:ptCount val="10"/>
                <c:pt idx="0">
                  <c:v>statistics &amp; probability</c:v>
                </c:pt>
                <c:pt idx="1">
                  <c:v>physics, applied</c:v>
                </c:pt>
                <c:pt idx="2">
                  <c:v>physiology</c:v>
                </c:pt>
                <c:pt idx="3">
                  <c:v>health care sciences &amp; services</c:v>
                </c:pt>
                <c:pt idx="4">
                  <c:v>materials science, multidisciplinary</c:v>
                </c:pt>
                <c:pt idx="5">
                  <c:v>sport sciences</c:v>
                </c:pt>
                <c:pt idx="6">
                  <c:v>computer science, interdisciplinary applications</c:v>
                </c:pt>
                <c:pt idx="7">
                  <c:v>mathematical &amp; computational biology</c:v>
                </c:pt>
                <c:pt idx="8">
                  <c:v>medical informatics</c:v>
                </c:pt>
                <c:pt idx="9">
                  <c:v>physics, condensed matter</c:v>
                </c:pt>
              </c:strCache>
            </c:strRef>
          </c:cat>
          <c:val>
            <c:numRef>
              <c:f>McMarster!$G$18:$G$27</c:f>
              <c:numCache>
                <c:formatCode>General</c:formatCode>
                <c:ptCount val="10"/>
                <c:pt idx="0">
                  <c:v>8</c:v>
                </c:pt>
                <c:pt idx="1">
                  <c:v>6</c:v>
                </c:pt>
                <c:pt idx="2">
                  <c:v>5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5C-4BE4-A7EB-7CC4856302E9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McMarster!$L$17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McMarster!$N$18:$N$27</c:f>
              <c:strCache>
                <c:ptCount val="10"/>
                <c:pt idx="0">
                  <c:v>BALAKRISHNAN, N</c:v>
                </c:pt>
                <c:pt idx="1">
                  <c:v>RODRIGUES, J</c:v>
                </c:pt>
                <c:pt idx="2">
                  <c:v>LAPIERRE, RR</c:v>
                </c:pt>
                <c:pt idx="3">
                  <c:v>PUSEP, YA</c:v>
                </c:pt>
                <c:pt idx="4">
                  <c:v>DAMAS, F</c:v>
                </c:pt>
                <c:pt idx="5">
                  <c:v>LIBARDI, CA</c:v>
                </c:pt>
                <c:pt idx="6">
                  <c:v>LIXANDRAO, ME</c:v>
                </c:pt>
                <c:pt idx="7">
                  <c:v>PHILLIPS, SM</c:v>
                </c:pt>
                <c:pt idx="8">
                  <c:v>ROSCHEL, H</c:v>
                </c:pt>
                <c:pt idx="9">
                  <c:v>TRICOLI, V</c:v>
                </c:pt>
              </c:strCache>
            </c:strRef>
          </c:cat>
          <c:val>
            <c:numRef>
              <c:f>McMarster!$L$18:$L$27</c:f>
              <c:numCache>
                <c:formatCode>General</c:formatCode>
                <c:ptCount val="10"/>
                <c:pt idx="0">
                  <c:v>8</c:v>
                </c:pt>
                <c:pt idx="1">
                  <c:v>7</c:v>
                </c:pt>
                <c:pt idx="2">
                  <c:v>6</c:v>
                </c:pt>
                <c:pt idx="3">
                  <c:v>6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5C-4804-B8B3-E14A3828815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UW!$B$17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UW!$D$19:$D$28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UW!$B$19:$B$28</c:f>
              <c:numCache>
                <c:formatCode>General</c:formatCode>
                <c:ptCount val="10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664-4764-B68F-8528334FBB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3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UW!$G$17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UW!$I$18:$I$27</c:f>
              <c:strCache>
                <c:ptCount val="10"/>
                <c:pt idx="0">
                  <c:v>biochemistry &amp; molecular biology</c:v>
                </c:pt>
                <c:pt idx="1">
                  <c:v>ecology</c:v>
                </c:pt>
                <c:pt idx="2">
                  <c:v>endocrinology &amp; metabolism</c:v>
                </c:pt>
                <c:pt idx="3">
                  <c:v>geochemistry &amp; geophysics</c:v>
                </c:pt>
                <c:pt idx="4">
                  <c:v>materials science, multidisciplinary</c:v>
                </c:pt>
                <c:pt idx="5">
                  <c:v>rehabilitation</c:v>
                </c:pt>
                <c:pt idx="6">
                  <c:v>cell biology</c:v>
                </c:pt>
                <c:pt idx="7">
                  <c:v>chemistry, applied</c:v>
                </c:pt>
                <c:pt idx="8">
                  <c:v>chemistry, multidisciplinary</c:v>
                </c:pt>
                <c:pt idx="9">
                  <c:v>chemistry, physical</c:v>
                </c:pt>
              </c:strCache>
            </c:strRef>
          </c:cat>
          <c:val>
            <c:numRef>
              <c:f>UW!$G$18:$G$27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  <c:pt idx="3">
                  <c:v>2</c:v>
                </c:pt>
                <c:pt idx="4">
                  <c:v>2</c:v>
                </c:pt>
                <c:pt idx="5">
                  <c:v>2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88-4928-BED6-C51E6EC7C60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  <c:max val="3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minorGridlines>
          <c:spPr>
            <a:ln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</a:ln>
            <a:effectLst/>
          </c:spPr>
        </c:min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  <c:majorUnit val="1"/>
        <c:minorUnit val="0.5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UW!$L$17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UW!$N$18:$N$27</c:f>
              <c:strCache>
                <c:ptCount val="10"/>
                <c:pt idx="0">
                  <c:v>BELTRAME, T</c:v>
                </c:pt>
                <c:pt idx="1">
                  <c:v>CATAI, AM</c:v>
                </c:pt>
                <c:pt idx="2">
                  <c:v>MOZETO, AA</c:v>
                </c:pt>
                <c:pt idx="3">
                  <c:v>AMARAL, SL</c:v>
                </c:pt>
                <c:pt idx="4">
                  <c:v>BAGNATO, VS</c:v>
                </c:pt>
                <c:pt idx="5">
                  <c:v>BORGHI-SILVA, A</c:v>
                </c:pt>
                <c:pt idx="6">
                  <c:v>FERRARESI, C</c:v>
                </c:pt>
                <c:pt idx="7">
                  <c:v>KRUG, ALO</c:v>
                </c:pt>
                <c:pt idx="8">
                  <c:v>MACEDO, AG</c:v>
                </c:pt>
                <c:pt idx="9">
                  <c:v>PARIZOTTO, NA</c:v>
                </c:pt>
              </c:strCache>
            </c:strRef>
          </c:cat>
          <c:val>
            <c:numRef>
              <c:f>UW!$L$18:$L$27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3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856-4FA9-B443-2CB4C8CFEDBF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Ottawa!$B$17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Ottawa!$D$19:$D$28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Ottawa!$B$19:$B$28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0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85C-43AD-A1DC-CA0AAADD09A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  <c:max val="5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1"/>
          <c:order val="0"/>
          <c:tx>
            <c:strRef>
              <c:f>Ano!$B$1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numRef>
              <c:f>Ano!$D$3:$D$48</c:f>
              <c:numCache>
                <c:formatCode>General</c:formatCode>
                <c:ptCount val="46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  <c:pt idx="10">
                  <c:v>2008</c:v>
                </c:pt>
                <c:pt idx="11">
                  <c:v>2007</c:v>
                </c:pt>
                <c:pt idx="12">
                  <c:v>2006</c:v>
                </c:pt>
                <c:pt idx="13">
                  <c:v>2005</c:v>
                </c:pt>
                <c:pt idx="14">
                  <c:v>2004</c:v>
                </c:pt>
                <c:pt idx="15">
                  <c:v>2003</c:v>
                </c:pt>
                <c:pt idx="16">
                  <c:v>2002</c:v>
                </c:pt>
                <c:pt idx="17">
                  <c:v>2001</c:v>
                </c:pt>
                <c:pt idx="18">
                  <c:v>2000</c:v>
                </c:pt>
                <c:pt idx="19">
                  <c:v>1999</c:v>
                </c:pt>
                <c:pt idx="20">
                  <c:v>1998</c:v>
                </c:pt>
                <c:pt idx="21">
                  <c:v>1997</c:v>
                </c:pt>
                <c:pt idx="22">
                  <c:v>1996</c:v>
                </c:pt>
                <c:pt idx="23">
                  <c:v>1995</c:v>
                </c:pt>
                <c:pt idx="24">
                  <c:v>1994</c:v>
                </c:pt>
                <c:pt idx="25">
                  <c:v>1993</c:v>
                </c:pt>
                <c:pt idx="26">
                  <c:v>1992</c:v>
                </c:pt>
                <c:pt idx="27">
                  <c:v>1991</c:v>
                </c:pt>
                <c:pt idx="28">
                  <c:v>1990</c:v>
                </c:pt>
                <c:pt idx="29">
                  <c:v>1989</c:v>
                </c:pt>
                <c:pt idx="30">
                  <c:v>1988</c:v>
                </c:pt>
                <c:pt idx="31">
                  <c:v>1987</c:v>
                </c:pt>
                <c:pt idx="32">
                  <c:v>1986</c:v>
                </c:pt>
                <c:pt idx="33">
                  <c:v>1985</c:v>
                </c:pt>
                <c:pt idx="34">
                  <c:v>1984</c:v>
                </c:pt>
                <c:pt idx="35">
                  <c:v>1983</c:v>
                </c:pt>
                <c:pt idx="36">
                  <c:v>1982</c:v>
                </c:pt>
                <c:pt idx="37">
                  <c:v>1981</c:v>
                </c:pt>
                <c:pt idx="38">
                  <c:v>1980</c:v>
                </c:pt>
                <c:pt idx="39">
                  <c:v>1979</c:v>
                </c:pt>
                <c:pt idx="40">
                  <c:v>1978</c:v>
                </c:pt>
                <c:pt idx="41">
                  <c:v>1977</c:v>
                </c:pt>
                <c:pt idx="42">
                  <c:v>1976</c:v>
                </c:pt>
                <c:pt idx="43">
                  <c:v>1975</c:v>
                </c:pt>
                <c:pt idx="44">
                  <c:v>1974</c:v>
                </c:pt>
                <c:pt idx="45">
                  <c:v>1973</c:v>
                </c:pt>
              </c:numCache>
            </c:numRef>
          </c:cat>
          <c:val>
            <c:numRef>
              <c:f>Ano!$B$3:$B$48</c:f>
              <c:numCache>
                <c:formatCode>General</c:formatCode>
                <c:ptCount val="46"/>
                <c:pt idx="0">
                  <c:v>37</c:v>
                </c:pt>
                <c:pt idx="1">
                  <c:v>39</c:v>
                </c:pt>
                <c:pt idx="2">
                  <c:v>30</c:v>
                </c:pt>
                <c:pt idx="3">
                  <c:v>24</c:v>
                </c:pt>
                <c:pt idx="4">
                  <c:v>22</c:v>
                </c:pt>
                <c:pt idx="5">
                  <c:v>15</c:v>
                </c:pt>
                <c:pt idx="6">
                  <c:v>15</c:v>
                </c:pt>
                <c:pt idx="7">
                  <c:v>12</c:v>
                </c:pt>
                <c:pt idx="8">
                  <c:v>7</c:v>
                </c:pt>
                <c:pt idx="9">
                  <c:v>6</c:v>
                </c:pt>
                <c:pt idx="10">
                  <c:v>14</c:v>
                </c:pt>
                <c:pt idx="11">
                  <c:v>7</c:v>
                </c:pt>
                <c:pt idx="12">
                  <c:v>7</c:v>
                </c:pt>
                <c:pt idx="13">
                  <c:v>5</c:v>
                </c:pt>
                <c:pt idx="14">
                  <c:v>5</c:v>
                </c:pt>
                <c:pt idx="15">
                  <c:v>6</c:v>
                </c:pt>
                <c:pt idx="16">
                  <c:v>3</c:v>
                </c:pt>
                <c:pt idx="17">
                  <c:v>6</c:v>
                </c:pt>
                <c:pt idx="18">
                  <c:v>10</c:v>
                </c:pt>
                <c:pt idx="19">
                  <c:v>6</c:v>
                </c:pt>
                <c:pt idx="20">
                  <c:v>7</c:v>
                </c:pt>
                <c:pt idx="21">
                  <c:v>5</c:v>
                </c:pt>
                <c:pt idx="22">
                  <c:v>2</c:v>
                </c:pt>
                <c:pt idx="23">
                  <c:v>1</c:v>
                </c:pt>
                <c:pt idx="24">
                  <c:v>1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2</c:v>
                </c:pt>
                <c:pt idx="29">
                  <c:v>0</c:v>
                </c:pt>
                <c:pt idx="30">
                  <c:v>3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2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61A-484E-BABB-CB9E81B93E5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Ottawa!$G$17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Ottawa!$I$18:$I$27</c:f>
              <c:strCache>
                <c:ptCount val="10"/>
                <c:pt idx="0">
                  <c:v>engineering, electrical &amp; electronic</c:v>
                </c:pt>
                <c:pt idx="1">
                  <c:v>computer science, information systems</c:v>
                </c:pt>
                <c:pt idx="2">
                  <c:v>computer science, theory &amp; methods</c:v>
                </c:pt>
                <c:pt idx="3">
                  <c:v>telecommunications</c:v>
                </c:pt>
                <c:pt idx="4">
                  <c:v>cell biology</c:v>
                </c:pt>
                <c:pt idx="5">
                  <c:v>biology</c:v>
                </c:pt>
                <c:pt idx="6">
                  <c:v>cardiac &amp; cardiovascular systems</c:v>
                </c:pt>
                <c:pt idx="7">
                  <c:v>cell &amp; tissue engineering</c:v>
                </c:pt>
                <c:pt idx="8">
                  <c:v>computer science, hardware &amp; architecture</c:v>
                </c:pt>
                <c:pt idx="9">
                  <c:v>education &amp; educational research</c:v>
                </c:pt>
              </c:strCache>
            </c:strRef>
          </c:cat>
          <c:val>
            <c:numRef>
              <c:f>Ottawa!$G$18:$G$27</c:f>
              <c:numCache>
                <c:formatCode>General</c:formatCode>
                <c:ptCount val="10"/>
                <c:pt idx="0">
                  <c:v>5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2D-4840-92BF-B3219069E0F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Ottawa!$L$17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Ottawa!$N$18:$N$27</c:f>
              <c:strCache>
                <c:ptCount val="10"/>
                <c:pt idx="0">
                  <c:v>BOUKERCHE, A</c:v>
                </c:pt>
                <c:pt idx="1">
                  <c:v>ARAUJO, RB</c:v>
                </c:pt>
                <c:pt idx="2">
                  <c:v>DE ARAUJO, RB</c:v>
                </c:pt>
                <c:pt idx="3">
                  <c:v>DE OLIVEIRA, HABF</c:v>
                </c:pt>
                <c:pt idx="4">
                  <c:v>LOUREIRO, AAF</c:v>
                </c:pt>
                <c:pt idx="5">
                  <c:v>VILLAS, LA</c:v>
                </c:pt>
                <c:pt idx="6">
                  <c:v>GILMOUR, KA</c:v>
                </c:pt>
                <c:pt idx="7">
                  <c:v>MILSOM, WK</c:v>
                </c:pt>
                <c:pt idx="8">
                  <c:v>RANTIN, FT</c:v>
                </c:pt>
                <c:pt idx="9">
                  <c:v>REID, SG</c:v>
                </c:pt>
              </c:strCache>
            </c:strRef>
          </c:cat>
          <c:val>
            <c:numRef>
              <c:f>Ottawa!$L$18:$L$27</c:f>
              <c:numCache>
                <c:formatCode>General</c:formatCode>
                <c:ptCount val="10"/>
                <c:pt idx="0">
                  <c:v>9</c:v>
                </c:pt>
                <c:pt idx="1">
                  <c:v>6</c:v>
                </c:pt>
                <c:pt idx="2">
                  <c:v>3</c:v>
                </c:pt>
                <c:pt idx="3">
                  <c:v>3</c:v>
                </c:pt>
                <c:pt idx="4">
                  <c:v>3</c:v>
                </c:pt>
                <c:pt idx="5">
                  <c:v>3</c:v>
                </c:pt>
                <c:pt idx="6">
                  <c:v>2</c:v>
                </c:pt>
                <c:pt idx="7">
                  <c:v>2</c:v>
                </c:pt>
                <c:pt idx="8">
                  <c:v>2</c:v>
                </c:pt>
                <c:pt idx="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270-4F2E-93B3-752862C758F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Área!$B$1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Área!$D$2:$D$11</c:f>
              <c:strCache>
                <c:ptCount val="10"/>
                <c:pt idx="0">
                  <c:v>materials science, multidisciplinary</c:v>
                </c:pt>
                <c:pt idx="1">
                  <c:v>physiology</c:v>
                </c:pt>
                <c:pt idx="2">
                  <c:v>physics, applied</c:v>
                </c:pt>
                <c:pt idx="3">
                  <c:v>chemistry, multidisciplinary</c:v>
                </c:pt>
                <c:pt idx="4">
                  <c:v>physics, condensed matter</c:v>
                </c:pt>
                <c:pt idx="5">
                  <c:v>zoology</c:v>
                </c:pt>
                <c:pt idx="6">
                  <c:v>ecology</c:v>
                </c:pt>
                <c:pt idx="7">
                  <c:v>chemistry, physical</c:v>
                </c:pt>
                <c:pt idx="8">
                  <c:v>plant sciences</c:v>
                </c:pt>
                <c:pt idx="9">
                  <c:v>respiratory system</c:v>
                </c:pt>
              </c:strCache>
            </c:strRef>
          </c:cat>
          <c:val>
            <c:numRef>
              <c:f>Área!$B$2:$B$11</c:f>
              <c:numCache>
                <c:formatCode>General</c:formatCode>
                <c:ptCount val="10"/>
                <c:pt idx="0">
                  <c:v>32</c:v>
                </c:pt>
                <c:pt idx="1">
                  <c:v>22</c:v>
                </c:pt>
                <c:pt idx="2">
                  <c:v>20</c:v>
                </c:pt>
                <c:pt idx="3">
                  <c:v>14</c:v>
                </c:pt>
                <c:pt idx="4">
                  <c:v>14</c:v>
                </c:pt>
                <c:pt idx="5">
                  <c:v>14</c:v>
                </c:pt>
                <c:pt idx="6">
                  <c:v>13</c:v>
                </c:pt>
                <c:pt idx="7">
                  <c:v>12</c:v>
                </c:pt>
                <c:pt idx="8">
                  <c:v>12</c:v>
                </c:pt>
                <c:pt idx="9">
                  <c:v>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1B-416B-BDE3-35170256B6D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Autor!$B$1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Autor!$D$2:$D$11</c:f>
              <c:strCache>
                <c:ptCount val="10"/>
                <c:pt idx="0">
                  <c:v>MILSOM, WK</c:v>
                </c:pt>
                <c:pt idx="1">
                  <c:v>RANTIN, FT</c:v>
                </c:pt>
                <c:pt idx="2">
                  <c:v>FERREIRA, AG</c:v>
                </c:pt>
                <c:pt idx="3">
                  <c:v>BORGHI-SILVA, A</c:v>
                </c:pt>
                <c:pt idx="4">
                  <c:v>BOTTA, WJ</c:v>
                </c:pt>
                <c:pt idx="5">
                  <c:v>FAWCETT, E</c:v>
                </c:pt>
                <c:pt idx="6">
                  <c:v>REID, SG</c:v>
                </c:pt>
                <c:pt idx="7">
                  <c:v>ANDERSEN, RJ</c:v>
                </c:pt>
                <c:pt idx="8">
                  <c:v>BERLINCK, RGS</c:v>
                </c:pt>
                <c:pt idx="9">
                  <c:v>BOUKERCHE, A</c:v>
                </c:pt>
              </c:strCache>
            </c:strRef>
          </c:cat>
          <c:val>
            <c:numRef>
              <c:f>Autor!$B$2:$B$11</c:f>
              <c:numCache>
                <c:formatCode>General</c:formatCode>
                <c:ptCount val="10"/>
                <c:pt idx="0">
                  <c:v>15</c:v>
                </c:pt>
                <c:pt idx="1">
                  <c:v>15</c:v>
                </c:pt>
                <c:pt idx="2">
                  <c:v>12</c:v>
                </c:pt>
                <c:pt idx="3">
                  <c:v>11</c:v>
                </c:pt>
                <c:pt idx="4">
                  <c:v>11</c:v>
                </c:pt>
                <c:pt idx="5">
                  <c:v>10</c:v>
                </c:pt>
                <c:pt idx="6">
                  <c:v>10</c:v>
                </c:pt>
                <c:pt idx="7">
                  <c:v>9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B2-460C-8048-05AE0B3081B8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'Palavra-chave'!$B$1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'Palavra-chave'!$D$2:$D$11</c:f>
              <c:strCache>
                <c:ptCount val="10"/>
                <c:pt idx="0">
                  <c:v>cure rate models</c:v>
                </c:pt>
                <c:pt idx="1">
                  <c:v>fish</c:v>
                </c:pt>
                <c:pt idx="2">
                  <c:v>colossoma macropomum</c:v>
                </c:pt>
                <c:pt idx="3">
                  <c:v>fatty acids</c:v>
                </c:pt>
                <c:pt idx="4">
                  <c:v>hypercarbia</c:v>
                </c:pt>
                <c:pt idx="5">
                  <c:v>hypoxia</c:v>
                </c:pt>
                <c:pt idx="6">
                  <c:v>skeletal muscle</c:v>
                </c:pt>
                <c:pt idx="7">
                  <c:v>air breathing</c:v>
                </c:pt>
                <c:pt idx="8">
                  <c:v>competing risks</c:v>
                </c:pt>
                <c:pt idx="9">
                  <c:v>long-term survival models</c:v>
                </c:pt>
              </c:strCache>
            </c:strRef>
          </c:cat>
          <c:val>
            <c:numRef>
              <c:f>'Palavra-chave'!$B$2:$B$11</c:f>
              <c:numCache>
                <c:formatCode>General</c:formatCode>
                <c:ptCount val="10"/>
                <c:pt idx="0">
                  <c:v>6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4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401-478D-AB7E-636ECF6E32B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86189072"/>
        <c:axId val="569870688"/>
      </c:barChart>
      <c:catAx>
        <c:axId val="5861890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69870688"/>
        <c:crosses val="autoZero"/>
        <c:auto val="1"/>
        <c:lblAlgn val="ctr"/>
        <c:lblOffset val="100"/>
        <c:noMultiLvlLbl val="0"/>
      </c:catAx>
      <c:valAx>
        <c:axId val="569870688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86189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Instituições!$B$1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Instituições!$D$2:$D$11</c:f>
              <c:strCache>
                <c:ptCount val="10"/>
                <c:pt idx="0">
                  <c:v>University of British Columbia (UBC)</c:v>
                </c:pt>
                <c:pt idx="1">
                  <c:v>University of Toronto (U of T)</c:v>
                </c:pt>
                <c:pt idx="2">
                  <c:v>McMaster University</c:v>
                </c:pt>
                <c:pt idx="3">
                  <c:v>University of Waterloo (UW)</c:v>
                </c:pt>
                <c:pt idx="4">
                  <c:v>Université d'Ottawa</c:v>
                </c:pt>
                <c:pt idx="5">
                  <c:v>University of Alberta</c:v>
                </c:pt>
                <c:pt idx="6">
                  <c:v>University of Windsor</c:v>
                </c:pt>
                <c:pt idx="7">
                  <c:v>Dalhousie University (Dal)</c:v>
                </c:pt>
                <c:pt idx="8">
                  <c:v>Memorial University of Newfoundland (MUN)</c:v>
                </c:pt>
                <c:pt idx="9">
                  <c:v>University of Calgary</c:v>
                </c:pt>
              </c:strCache>
            </c:strRef>
          </c:cat>
          <c:val>
            <c:numRef>
              <c:f>Instituições!$B$2:$B$11</c:f>
              <c:numCache>
                <c:formatCode>General</c:formatCode>
                <c:ptCount val="10"/>
                <c:pt idx="0">
                  <c:v>53</c:v>
                </c:pt>
                <c:pt idx="1">
                  <c:v>34</c:v>
                </c:pt>
                <c:pt idx="2">
                  <c:v>25</c:v>
                </c:pt>
                <c:pt idx="3">
                  <c:v>18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15</c:v>
                </c:pt>
                <c:pt idx="8">
                  <c:v>14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34-4DF1-A1A1-3DE1EA59DD0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UBC!$B$17</c:f>
              <c:strCache>
                <c:ptCount val="1"/>
                <c:pt idx="0">
                  <c:v># Records</c:v>
                </c:pt>
              </c:strCache>
            </c:strRef>
          </c:tx>
          <c:spPr>
            <a:ln w="317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UBC!$D$19:$D$28</c:f>
              <c:numCache>
                <c:formatCode>General</c:formatCode>
                <c:ptCount val="10"/>
                <c:pt idx="0">
                  <c:v>2018</c:v>
                </c:pt>
                <c:pt idx="1">
                  <c:v>2017</c:v>
                </c:pt>
                <c:pt idx="2">
                  <c:v>2016</c:v>
                </c:pt>
                <c:pt idx="3">
                  <c:v>2015</c:v>
                </c:pt>
                <c:pt idx="4">
                  <c:v>2014</c:v>
                </c:pt>
                <c:pt idx="5">
                  <c:v>2013</c:v>
                </c:pt>
                <c:pt idx="6">
                  <c:v>2012</c:v>
                </c:pt>
                <c:pt idx="7">
                  <c:v>2011</c:v>
                </c:pt>
                <c:pt idx="8">
                  <c:v>2010</c:v>
                </c:pt>
                <c:pt idx="9">
                  <c:v>2009</c:v>
                </c:pt>
              </c:numCache>
            </c:numRef>
          </c:cat>
          <c:val>
            <c:numRef>
              <c:f>UBC!$B$19:$B$28</c:f>
              <c:numCache>
                <c:formatCode>General</c:formatCode>
                <c:ptCount val="10"/>
                <c:pt idx="0">
                  <c:v>8</c:v>
                </c:pt>
                <c:pt idx="1">
                  <c:v>6</c:v>
                </c:pt>
                <c:pt idx="2">
                  <c:v>4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15F-4D7D-A5D4-D18F981EB2B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89387008"/>
        <c:axId val="529992608"/>
        <c:extLst/>
      </c:lineChart>
      <c:dateAx>
        <c:axId val="489387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29992608"/>
        <c:crosses val="autoZero"/>
        <c:auto val="0"/>
        <c:lblOffset val="100"/>
        <c:baseTimeUnit val="days"/>
        <c:majorUnit val="1"/>
      </c:dateAx>
      <c:valAx>
        <c:axId val="529992608"/>
        <c:scaling>
          <c:orientation val="minMax"/>
        </c:scaling>
        <c:delete val="0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4893870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UBC!$G$17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UBC!$I$18:$I$27</c:f>
              <c:strCache>
                <c:ptCount val="10"/>
                <c:pt idx="0">
                  <c:v>physiology</c:v>
                </c:pt>
                <c:pt idx="1">
                  <c:v>chemistry, medicinal</c:v>
                </c:pt>
                <c:pt idx="2">
                  <c:v>plant sciences</c:v>
                </c:pt>
                <c:pt idx="3">
                  <c:v>chemistry, multidisciplinary</c:v>
                </c:pt>
                <c:pt idx="4">
                  <c:v>pharmacology &amp; pharmacy</c:v>
                </c:pt>
                <c:pt idx="5">
                  <c:v>biology</c:v>
                </c:pt>
                <c:pt idx="6">
                  <c:v>respiratory system</c:v>
                </c:pt>
                <c:pt idx="7">
                  <c:v>zoology</c:v>
                </c:pt>
                <c:pt idx="8">
                  <c:v>chemistry, inorganic &amp; nuclear</c:v>
                </c:pt>
                <c:pt idx="9">
                  <c:v>sport sciences</c:v>
                </c:pt>
              </c:strCache>
            </c:strRef>
          </c:cat>
          <c:val>
            <c:numRef>
              <c:f>UBC!$G$18:$G$27</c:f>
              <c:numCache>
                <c:formatCode>General</c:formatCode>
                <c:ptCount val="10"/>
                <c:pt idx="0">
                  <c:v>15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6</c:v>
                </c:pt>
                <c:pt idx="5">
                  <c:v>5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25-4347-96A2-587C0F264F86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UBC!$L$17</c:f>
              <c:strCache>
                <c:ptCount val="1"/>
                <c:pt idx="0">
                  <c:v># Records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lt1"/>
                    </a:solidFill>
                    <a:latin typeface="Open Sans" panose="020B0606030504020204" pitchFamily="34" charset="0"/>
                    <a:ea typeface="Open Sans" panose="020B0606030504020204" pitchFamily="34" charset="0"/>
                    <a:cs typeface="Open Sans" panose="020B0606030504020204" pitchFamily="34" charset="0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UBC!$N$18:$N$27</c:f>
              <c:strCache>
                <c:ptCount val="10"/>
                <c:pt idx="0">
                  <c:v>MILSOM, WK</c:v>
                </c:pt>
                <c:pt idx="1">
                  <c:v>RANTIN, FT</c:v>
                </c:pt>
                <c:pt idx="2">
                  <c:v>REID, SG</c:v>
                </c:pt>
                <c:pt idx="3">
                  <c:v>ANDERSEN, RJ</c:v>
                </c:pt>
                <c:pt idx="4">
                  <c:v>BERLINCK, RGS</c:v>
                </c:pt>
                <c:pt idx="5">
                  <c:v>FERREIRA, AG</c:v>
                </c:pt>
                <c:pt idx="6">
                  <c:v>WILLIAMS, DE</c:v>
                </c:pt>
                <c:pt idx="7">
                  <c:v>KALININ, AL</c:v>
                </c:pt>
                <c:pt idx="8">
                  <c:v>ARCHIZA, B</c:v>
                </c:pt>
                <c:pt idx="9">
                  <c:v>BATISTA, AA</c:v>
                </c:pt>
              </c:strCache>
            </c:strRef>
          </c:cat>
          <c:val>
            <c:numRef>
              <c:f>UBC!$L$18:$L$27</c:f>
              <c:numCache>
                <c:formatCode>General</c:formatCode>
                <c:ptCount val="10"/>
                <c:pt idx="0">
                  <c:v>15</c:v>
                </c:pt>
                <c:pt idx="1">
                  <c:v>13</c:v>
                </c:pt>
                <c:pt idx="2">
                  <c:v>10</c:v>
                </c:pt>
                <c:pt idx="3">
                  <c:v>9</c:v>
                </c:pt>
                <c:pt idx="4">
                  <c:v>9</c:v>
                </c:pt>
                <c:pt idx="5">
                  <c:v>9</c:v>
                </c:pt>
                <c:pt idx="6">
                  <c:v>9</c:v>
                </c:pt>
                <c:pt idx="7">
                  <c:v>7</c:v>
                </c:pt>
                <c:pt idx="8">
                  <c:v>6</c:v>
                </c:pt>
                <c:pt idx="9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26-40F3-83A6-1978A3062A77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533343568"/>
        <c:axId val="540240752"/>
      </c:barChart>
      <c:catAx>
        <c:axId val="53334356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40240752"/>
        <c:crosses val="autoZero"/>
        <c:auto val="1"/>
        <c:lblAlgn val="ctr"/>
        <c:lblOffset val="100"/>
        <c:noMultiLvlLbl val="0"/>
      </c:catAx>
      <c:valAx>
        <c:axId val="540240752"/>
        <c:scaling>
          <c:orientation val="minMax"/>
        </c:scaling>
        <c:delete val="0"/>
        <c:axPos val="t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pPr>
            <a:endParaRPr lang="en-US"/>
          </a:p>
        </c:txPr>
        <c:crossAx val="5333435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ysClr val="window" lastClr="FFFFFF"/>
    </a:solidFill>
    <a:ln w="9525" cap="flat" cmpd="sng" algn="ctr">
      <a:solidFill>
        <a:schemeClr val="bg1"/>
      </a:solidFill>
      <a:round/>
    </a:ln>
    <a:effectLst/>
  </c:spPr>
  <c:txPr>
    <a:bodyPr/>
    <a:lstStyle/>
    <a:p>
      <a:pPr>
        <a:defRPr sz="1400">
          <a:latin typeface="Open Sans" panose="020B0606030504020204" pitchFamily="34" charset="0"/>
          <a:ea typeface="Open Sans" panose="020B0606030504020204" pitchFamily="34" charset="0"/>
          <a:cs typeface="Open Sans" panose="020B0606030504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2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1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21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3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4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5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6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7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8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colors9.xml><?xml version="1.0" encoding="utf-8"?>
<cs:colorStyle xmlns:cs="http://schemas.microsoft.com/office/drawing/2012/chartStyle" xmlns:a="http://schemas.openxmlformats.org/drawingml/2006/main" meth="withinLinear" id="15">
  <a:schemeClr val="accent2"/>
</cs:colorStyle>
</file>

<file path=ppt/charts/style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2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>
      <cs:styleClr val="auto"/>
    </cs:fillRef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17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18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>
            <a:extLst>
              <a:ext uri="{FF2B5EF4-FFF2-40B4-BE49-F238E27FC236}">
                <a16:creationId xmlns:a16="http://schemas.microsoft.com/office/drawing/2014/main" id="{567DD43D-0AD9-4AC5-A8E7-23D914F9A47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BB2BE93-B0FB-405B-96A4-4E62F35CEC4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FAEFB4-2E3E-4F1A-84C4-150DF81B3630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231CC414-7C2E-47DA-ACCF-89D061006B1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39788BB-CA15-4ECC-840F-0BA60AB026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A1FE9C-1110-45B4-AF76-23A5EBFC96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6421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3508CA-46D3-4C37-91F8-2232D50641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585A670-E8B0-4813-BE89-6FE913FC7D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2BFEA9F-4FB0-4BC2-BFAF-65A5A64705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EB738D-FD37-4B62-A88D-E69F5EB3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E6B69C5-58BB-4980-A415-F9DC9ECD65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493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61C8D8-5CDD-42C7-899C-10D586209F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4E038D0-B0A0-47BB-BC35-AF95511492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9BD60C1-A303-4000-95CD-B4F9991D46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C077098-9183-4D86-8624-B9B3649D1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EB4118D-8B90-4A1B-98D3-2B36DFA86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0101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A5888C0-264D-4D19-B5EF-6A5101557B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C085566-8DEC-4AA5-AAFE-C379FEBCC7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74E429-0635-4621-B970-F0870B904B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E99EA12-C186-4D43-A4B4-1F09A9042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B952C28-619D-4E26-8E22-133CF358F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7293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6D02408-A5A8-41D6-93F9-0E1DF9D07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14BF4D2-C1E7-46B7-BE7A-E7342D5EA3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BE2333-BDC1-4796-9B84-BD8BFC5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EB14D8A-AC69-4317-BFFC-268C7E2D0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20A5095-C94E-4968-9048-5AB0A830D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5151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09BD29-FC06-4D6F-8A9F-00188DA19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BDC1E6A5-0883-4EFF-9D10-362C44177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E75043-35C9-44B2-BC35-BD50890369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8FF212-37FD-4C07-BC09-A1E46079A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99831DC-0303-42F9-9E3B-6605D9EA4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86700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66F57A-AE5D-40E3-A6B2-65FFAED60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F19521AD-B847-4759-8C39-BE7F41DAFB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2D1B613-7DFA-4A26-A01C-7E023B4AAE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AC2D94-DB8B-4954-B027-9B09CF58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6970426-9EDE-4297-A043-15204BC1C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CD2DACF-844F-49E5-BCEA-3BCBCC361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95080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984152-00E1-456A-A75D-A6C7772964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CFD734-AB23-43F1-9476-EDDF8ECB2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B0EBFD6-282F-4197-971C-EEDD4DEF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631831F0-B54D-4E32-8C48-85FB392C2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0E2EB79-429E-4555-89DD-9D2B4AF8EA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26E8B8F-5FF6-4B36-AB81-3F6E25029E5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0D129A4-FE62-4314-AF3E-40D2EA627DF3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51F98D5-0020-4F59-BEFD-ADA224FD96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F5F6203-AD7A-495C-9CDC-4C067E14D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DADF85-4BAE-4996-9848-C08F05B456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6682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7FA788-73DE-493A-8F32-95C90FDFA0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pt-BR" dirty="0"/>
              <a:t>Clique para editar o título Mestre</a:t>
            </a:r>
          </a:p>
        </p:txBody>
      </p:sp>
    </p:spTree>
    <p:extLst>
      <p:ext uri="{BB962C8B-B14F-4D97-AF65-F5344CB8AC3E}">
        <p14:creationId xmlns:p14="http://schemas.microsoft.com/office/powerpoint/2010/main" val="819498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C066B1-5B68-48A2-A052-D424678112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E920DB5-1A77-4FBE-A800-208D6BFFE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B0700394-BABF-42E5-8A85-A18BFF95A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09347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E87B1C-EE6E-46BA-9635-CA560DEFA3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F3B07AF-6723-474F-BDF2-EC75F3D69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3DB9CB9-CBAA-42FE-85D2-F5A986DDCB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31A1D10-D259-4548-9268-1381A2C935B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E70EC4B-5594-4EE3-A65D-90784241C3C4}" type="datetimeFigureOut">
              <a:rPr lang="pt-BR" smtClean="0"/>
              <a:t>11/03/2019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42960FD-EE1F-4BA8-A90A-1A3E00861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F420A1A-4022-4F23-A894-D03E2C219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863B806-8480-40CB-B759-79387DC2F0C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73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73BF50-EFCD-4530-87AC-C5CBEB0A3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94EFB6B5-588B-440F-8986-93419778D8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6045695-B4C0-402D-8F59-89C0BA9DDD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7BF31E9-BA18-4FFC-90D0-D571856B9B1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3/11/2019</a:t>
            </a:fld>
            <a:endParaRPr lang="en-US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AA331A5-915E-42EC-ABA2-76C30E7A1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2CB02DA-9E33-4101-A457-AA310A6D0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2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3345B4-8343-46F3-ADDB-7C2E04C7BC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dirty="0"/>
              <a:t>Clique para editar o título Mestre</a:t>
            </a:r>
          </a:p>
        </p:txBody>
      </p:sp>
      <p:sp>
        <p:nvSpPr>
          <p:cNvPr id="7" name="Retângulo 6">
            <a:extLst>
              <a:ext uri="{FF2B5EF4-FFF2-40B4-BE49-F238E27FC236}">
                <a16:creationId xmlns:a16="http://schemas.microsoft.com/office/drawing/2014/main" id="{9DCCFBA9-0394-4DE1-8E50-8C4C7A145966}"/>
              </a:ext>
            </a:extLst>
          </p:cNvPr>
          <p:cNvSpPr/>
          <p:nvPr userDrawn="1"/>
        </p:nvSpPr>
        <p:spPr>
          <a:xfrm>
            <a:off x="9858714" y="6509419"/>
            <a:ext cx="72521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/>
              </a:rPr>
              <a:t>SPDI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A92411FB-D4A6-4C7D-B594-BC3504D747E0}"/>
              </a:ext>
            </a:extLst>
          </p:cNvPr>
          <p:cNvSpPr/>
          <p:nvPr userDrawn="1"/>
        </p:nvSpPr>
        <p:spPr>
          <a:xfrm>
            <a:off x="10636476" y="6508604"/>
            <a:ext cx="725212" cy="29521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tx1"/>
                </a:solidFill>
                <a:latin typeface="Open Sans" panose="020B0606030504020204"/>
              </a:rPr>
              <a:t>SRInter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24E579F7-C1AC-467F-9898-47A248DD9727}"/>
              </a:ext>
            </a:extLst>
          </p:cNvPr>
          <p:cNvSpPr/>
          <p:nvPr userDrawn="1"/>
        </p:nvSpPr>
        <p:spPr>
          <a:xfrm>
            <a:off x="11414238" y="6508604"/>
            <a:ext cx="725212" cy="295216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Open Sans" panose="020B0606030504020204"/>
              </a:rPr>
              <a:t>UFSCar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34A053F8-B9AC-4029-850C-836521C586BB}"/>
              </a:ext>
            </a:extLst>
          </p:cNvPr>
          <p:cNvSpPr/>
          <p:nvPr userDrawn="1"/>
        </p:nvSpPr>
        <p:spPr>
          <a:xfrm>
            <a:off x="52550" y="6509419"/>
            <a:ext cx="4561472" cy="29440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Fonte: </a:t>
            </a:r>
            <a:r>
              <a:rPr lang="pt-BR" sz="1400" b="0" dirty="0" err="1">
                <a:solidFill>
                  <a:schemeClr val="tx1"/>
                </a:solidFill>
                <a:latin typeface="Open Sans" panose="020B0606030504020204"/>
              </a:rPr>
              <a:t>WoS</a:t>
            </a:r>
            <a:r>
              <a:rPr lang="pt-BR" sz="1400" b="0" dirty="0">
                <a:solidFill>
                  <a:schemeClr val="tx1"/>
                </a:solidFill>
                <a:latin typeface="Open Sans" panose="020B0606030504020204"/>
              </a:rPr>
              <a:t>, dados coletados em 21/02/2019</a:t>
            </a:r>
          </a:p>
        </p:txBody>
      </p:sp>
    </p:spTree>
    <p:extLst>
      <p:ext uri="{BB962C8B-B14F-4D97-AF65-F5344CB8AC3E}">
        <p14:creationId xmlns:p14="http://schemas.microsoft.com/office/powerpoint/2010/main" val="3453336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000" b="1" kern="1200">
          <a:solidFill>
            <a:schemeClr val="tx1"/>
          </a:solidFill>
          <a:latin typeface="Open Sans" panose="020B0606030504020204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na Web </a:t>
            </a:r>
            <a:r>
              <a:rPr lang="pt-BR" sz="2000" dirty="0" err="1"/>
              <a:t>of</a:t>
            </a:r>
            <a:r>
              <a:rPr lang="pt-BR" sz="2000" dirty="0"/>
              <a:t> Science, em colaboração internacional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1C57B0F2-D40D-455A-A22F-49D16F5413EC}"/>
              </a:ext>
            </a:extLst>
          </p:cNvPr>
          <p:cNvSpPr/>
          <p:nvPr/>
        </p:nvSpPr>
        <p:spPr>
          <a:xfrm rot="5400000">
            <a:off x="2633328" y="3384575"/>
            <a:ext cx="829341" cy="609600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817A6A0E-9CDA-47AF-BAA7-1478E9B16A0C}"/>
              </a:ext>
            </a:extLst>
          </p:cNvPr>
          <p:cNvSpPr txBox="1"/>
          <p:nvPr/>
        </p:nvSpPr>
        <p:spPr>
          <a:xfrm>
            <a:off x="425182" y="883519"/>
            <a:ext cx="1134163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Busca realizada na Web </a:t>
            </a:r>
            <a:r>
              <a:rPr lang="pt-BR" sz="2000" dirty="0" err="1">
                <a:latin typeface="Open Sans" panose="020B0606030504020204"/>
              </a:rPr>
              <a:t>of</a:t>
            </a:r>
            <a:r>
              <a:rPr lang="pt-BR" sz="2000" dirty="0">
                <a:latin typeface="Open Sans" panose="020B0606030504020204"/>
              </a:rPr>
              <a:t> Science em 21/02/2019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Total: 20063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 err="1">
                <a:latin typeface="Open Sans" panose="020B0606030504020204"/>
              </a:rPr>
              <a:t>Article</a:t>
            </a:r>
            <a:r>
              <a:rPr lang="pt-BR" sz="2000" dirty="0">
                <a:latin typeface="Open Sans" panose="020B0606030504020204"/>
              </a:rPr>
              <a:t>, </a:t>
            </a:r>
            <a:r>
              <a:rPr lang="pt-BR" sz="2000" dirty="0" err="1">
                <a:latin typeface="Open Sans" panose="020B0606030504020204"/>
              </a:rPr>
              <a:t>Letters</a:t>
            </a:r>
            <a:r>
              <a:rPr lang="pt-BR" sz="2000" dirty="0">
                <a:latin typeface="Open Sans" panose="020B0606030504020204"/>
              </a:rPr>
              <a:t>, Notes, Reviews (</a:t>
            </a:r>
            <a:r>
              <a:rPr lang="pt-BR" sz="2000" dirty="0" err="1">
                <a:latin typeface="Open Sans" panose="020B0606030504020204"/>
              </a:rPr>
              <a:t>Proceedings</a:t>
            </a:r>
            <a:r>
              <a:rPr lang="pt-BR" sz="2000" dirty="0">
                <a:latin typeface="Open Sans" panose="020B0606030504020204"/>
              </a:rPr>
              <a:t> </a:t>
            </a:r>
            <a:r>
              <a:rPr lang="pt-BR" sz="2000" dirty="0" err="1">
                <a:latin typeface="Open Sans" panose="020B0606030504020204"/>
              </a:rPr>
              <a:t>excluded</a:t>
            </a:r>
            <a:r>
              <a:rPr lang="pt-BR" sz="2000" dirty="0">
                <a:latin typeface="Open Sans" panose="020B0606030504020204"/>
              </a:rPr>
              <a:t>): 16364 </a:t>
            </a:r>
            <a:r>
              <a:rPr lang="pt-BR" sz="2000" dirty="0" err="1">
                <a:latin typeface="Open Sans" panose="020B0606030504020204"/>
              </a:rPr>
              <a:t>papers</a:t>
            </a: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pt-BR" sz="2000" dirty="0">
              <a:latin typeface="Open Sans" panose="020B0606030504020204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pt-BR" sz="2000" dirty="0">
                <a:latin typeface="Open Sans" panose="020B0606030504020204"/>
              </a:rPr>
              <a:t>Expressão de busca utilizada disponível em http://spdi.ufscar.</a:t>
            </a:r>
            <a:r>
              <a:rPr lang="pt-BR" sz="2000" dirty="0"/>
              <a:t>br/</a:t>
            </a:r>
            <a:endParaRPr lang="pt-BR" sz="2000" dirty="0">
              <a:latin typeface="Open Sans" panose="020B0606030504020204"/>
            </a:endParaRPr>
          </a:p>
        </p:txBody>
      </p:sp>
    </p:spTree>
    <p:extLst>
      <p:ext uri="{BB962C8B-B14F-4D97-AF65-F5344CB8AC3E}">
        <p14:creationId xmlns:p14="http://schemas.microsoft.com/office/powerpoint/2010/main" val="3069296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British Columbia (UBC),</a:t>
            </a:r>
            <a:br>
              <a:rPr lang="pt-BR" dirty="0"/>
            </a:b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A245DF4A-AD7A-4992-B1E6-2156EC4EF12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379401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39452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Toronto (U </a:t>
            </a:r>
            <a:r>
              <a:rPr lang="pt-BR" dirty="0" err="1"/>
              <a:t>of</a:t>
            </a:r>
            <a:r>
              <a:rPr lang="pt-BR" dirty="0"/>
              <a:t> T),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9D9AB660-1FE5-4D3F-A9DB-BD196B44F4D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5570656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528097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Toronto (U </a:t>
            </a:r>
            <a:r>
              <a:rPr lang="pt-BR" dirty="0" err="1"/>
              <a:t>of</a:t>
            </a:r>
            <a:r>
              <a:rPr lang="pt-BR" dirty="0"/>
              <a:t> T),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3772F7C-8135-4C97-8A51-47CC2E8D85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808575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9828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Toronto (U </a:t>
            </a:r>
            <a:r>
              <a:rPr lang="pt-BR" dirty="0" err="1"/>
              <a:t>of</a:t>
            </a:r>
            <a:r>
              <a:rPr lang="pt-BR" dirty="0"/>
              <a:t> T)</a:t>
            </a:r>
            <a:r>
              <a:rPr lang="pt-BR" sz="2000" dirty="0"/>
              <a:t>, 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439DA47D-ABD2-43D6-8EB0-E97277F48DE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2956082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85872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McMaster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2D80213B-C524-4B4E-9A41-AD8581609F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081894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03262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McMaster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dirty="0"/>
              <a:t>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0C94B4AC-FA4F-463A-8F9F-E558077F1DB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404517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93958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McMaster</a:t>
            </a:r>
            <a:r>
              <a:rPr lang="pt-BR" dirty="0"/>
              <a:t> </a:t>
            </a:r>
            <a:r>
              <a:rPr lang="pt-BR" dirty="0" err="1"/>
              <a:t>University</a:t>
            </a:r>
            <a:r>
              <a:rPr lang="pt-BR" sz="2000" dirty="0"/>
              <a:t>, 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9627A5C3-A1C3-442D-9D93-53E27D37437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993039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35125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Waterloo (UW), </a:t>
            </a: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0C8FBF6F-7D53-4BAD-A87E-E2720B32B6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15382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94132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Waterloo (UW),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85C43C66-31C4-44E1-9EA0-65A659693AF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5644857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2519101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Waterloo (UW),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258121BF-00C7-4B94-AC2E-895DF85B1C5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164982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087392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00664B-6438-4A55-8BF1-3D23CDDF1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internacional, por país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9033485-D8A6-4126-B6DB-3234B7358C4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4384837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112618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d'Ottawa</a:t>
            </a:r>
            <a:r>
              <a:rPr lang="pt-BR" sz="2000" dirty="0"/>
              <a:t>, 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D118C83F-7428-4BB5-A66D-895A1DC9ED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747447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65267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Université</a:t>
            </a:r>
            <a:r>
              <a:rPr lang="pt-BR" dirty="0"/>
              <a:t> d'Ottawa,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5D54DAE-FE17-4A59-BA11-3E97EF6F71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1043914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704800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Université</a:t>
            </a:r>
            <a:r>
              <a:rPr lang="pt-BR" dirty="0"/>
              <a:t> d'Ottawa,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5" name="Gráfico 4">
            <a:extLst>
              <a:ext uri="{FF2B5EF4-FFF2-40B4-BE49-F238E27FC236}">
                <a16:creationId xmlns:a16="http://schemas.microsoft.com/office/drawing/2014/main" id="{677A6617-1C94-4C6F-BB04-77536913A4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384286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376374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Agrupar 17">
            <a:extLst>
              <a:ext uri="{FF2B5EF4-FFF2-40B4-BE49-F238E27FC236}">
                <a16:creationId xmlns:a16="http://schemas.microsoft.com/office/drawing/2014/main" id="{7976DED0-609F-4DA4-9FE9-CF783015C145}"/>
              </a:ext>
            </a:extLst>
          </p:cNvPr>
          <p:cNvGrpSpPr/>
          <p:nvPr/>
        </p:nvGrpSpPr>
        <p:grpSpPr>
          <a:xfrm>
            <a:off x="-2" y="-1"/>
            <a:ext cx="12181492" cy="6847247"/>
            <a:chOff x="-2" y="-1"/>
            <a:chExt cx="12181492" cy="6847247"/>
          </a:xfrm>
          <a:solidFill>
            <a:schemeClr val="bg1"/>
          </a:solidFill>
        </p:grpSpPr>
        <p:grpSp>
          <p:nvGrpSpPr>
            <p:cNvPr id="19" name="Agrupar 18">
              <a:extLst>
                <a:ext uri="{FF2B5EF4-FFF2-40B4-BE49-F238E27FC236}">
                  <a16:creationId xmlns:a16="http://schemas.microsoft.com/office/drawing/2014/main" id="{E16FB194-A412-4AD8-9E53-490C1057A5E1}"/>
                </a:ext>
              </a:extLst>
            </p:cNvPr>
            <p:cNvGrpSpPr/>
            <p:nvPr/>
          </p:nvGrpSpPr>
          <p:grpSpPr>
            <a:xfrm>
              <a:off x="-2" y="2365744"/>
              <a:ext cx="12181369" cy="4481502"/>
              <a:chOff x="-2" y="2365744"/>
              <a:chExt cx="12181369" cy="4481502"/>
            </a:xfrm>
            <a:grpFill/>
          </p:grpSpPr>
          <p:sp>
            <p:nvSpPr>
              <p:cNvPr id="22" name="Retângulo 21">
                <a:extLst>
                  <a:ext uri="{FF2B5EF4-FFF2-40B4-BE49-F238E27FC236}">
                    <a16:creationId xmlns:a16="http://schemas.microsoft.com/office/drawing/2014/main" id="{D936A578-C1A1-4B13-A084-B0DBA5A1F6A6}"/>
                  </a:ext>
                </a:extLst>
              </p:cNvPr>
              <p:cNvSpPr/>
              <p:nvPr/>
            </p:nvSpPr>
            <p:spPr>
              <a:xfrm rot="5400000">
                <a:off x="5676011" y="341892"/>
                <a:ext cx="829341" cy="12181367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3" name="Retângulo 22">
                <a:extLst>
                  <a:ext uri="{FF2B5EF4-FFF2-40B4-BE49-F238E27FC236}">
                    <a16:creationId xmlns:a16="http://schemas.microsoft.com/office/drawing/2014/main" id="{C5816D09-4EAC-4360-997D-FF9BA91A5C26}"/>
                  </a:ext>
                </a:extLst>
              </p:cNvPr>
              <p:cNvSpPr/>
              <p:nvPr/>
            </p:nvSpPr>
            <p:spPr>
              <a:xfrm>
                <a:off x="0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24" name="Retângulo 23">
                <a:extLst>
                  <a:ext uri="{FF2B5EF4-FFF2-40B4-BE49-F238E27FC236}">
                    <a16:creationId xmlns:a16="http://schemas.microsoft.com/office/drawing/2014/main" id="{CFAE87B3-9736-46BE-8028-9D1F9C88C57E}"/>
                  </a:ext>
                </a:extLst>
              </p:cNvPr>
              <p:cNvSpPr/>
              <p:nvPr/>
            </p:nvSpPr>
            <p:spPr>
              <a:xfrm>
                <a:off x="11352026" y="2365744"/>
                <a:ext cx="829341" cy="2105246"/>
              </a:xfrm>
              <a:prstGeom prst="rect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sp>
          <p:nvSpPr>
            <p:cNvPr id="20" name="Retângulo 19">
              <a:extLst>
                <a:ext uri="{FF2B5EF4-FFF2-40B4-BE49-F238E27FC236}">
                  <a16:creationId xmlns:a16="http://schemas.microsoft.com/office/drawing/2014/main" id="{452FB54A-BDFE-4E9C-8675-C399AD9103BF}"/>
                </a:ext>
              </a:extLst>
            </p:cNvPr>
            <p:cNvSpPr/>
            <p:nvPr/>
          </p:nvSpPr>
          <p:spPr>
            <a:xfrm>
              <a:off x="0" y="1"/>
              <a:ext cx="414672" cy="883518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21" name="Retângulo 20">
              <a:extLst>
                <a:ext uri="{FF2B5EF4-FFF2-40B4-BE49-F238E27FC236}">
                  <a16:creationId xmlns:a16="http://schemas.microsoft.com/office/drawing/2014/main" id="{14C99F2B-1D9B-4797-A697-285E27454C92}"/>
                </a:ext>
              </a:extLst>
            </p:cNvPr>
            <p:cNvSpPr/>
            <p:nvPr/>
          </p:nvSpPr>
          <p:spPr>
            <a:xfrm>
              <a:off x="11766818" y="-1"/>
              <a:ext cx="414672" cy="883519"/>
            </a:xfrm>
            <a:prstGeom prst="rect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</p:grpSp>
      <p:sp>
        <p:nvSpPr>
          <p:cNvPr id="12" name="Título 1">
            <a:extLst>
              <a:ext uri="{FF2B5EF4-FFF2-40B4-BE49-F238E27FC236}">
                <a16:creationId xmlns:a16="http://schemas.microsoft.com/office/drawing/2014/main" id="{A66ED242-DB48-42EB-967E-7FA556E3599D}"/>
              </a:ext>
            </a:extLst>
          </p:cNvPr>
          <p:cNvSpPr txBox="1">
            <a:spLocks/>
          </p:cNvSpPr>
          <p:nvPr/>
        </p:nvSpPr>
        <p:spPr>
          <a:xfrm>
            <a:off x="829341" y="53164"/>
            <a:ext cx="10522685" cy="6751672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82880" tIns="182880" rIns="182880" bIns="18288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000" kern="1200" cap="all" spc="20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UFSCar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Universidade Federal de São Carlos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SPDI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Planejamento e Desenvolvimento Institucionais</a:t>
            </a: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sz="3200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SRInter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Secretaria Geral de Relações Internacionais</a:t>
            </a: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Planejamento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Leandro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Innocentini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Lopes de Faria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Maria Estela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Antonioli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Pisani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Canevarolo</a:t>
            </a: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endParaRPr lang="pt-BR" cap="none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pt-BR" b="1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Execução</a:t>
            </a:r>
          </a:p>
          <a:p>
            <a:pPr algn="l">
              <a:lnSpc>
                <a:spcPct val="100000"/>
              </a:lnSpc>
            </a:pP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Felipe </a:t>
            </a:r>
            <a:r>
              <a:rPr lang="pt-BR" cap="none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Nachabe</a:t>
            </a:r>
            <a:r>
              <a:rPr lang="pt-BR" cap="none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dos Santos</a:t>
            </a:r>
          </a:p>
        </p:txBody>
      </p:sp>
    </p:spTree>
    <p:extLst>
      <p:ext uri="{BB962C8B-B14F-4D97-AF65-F5344CB8AC3E}">
        <p14:creationId xmlns:p14="http://schemas.microsoft.com/office/powerpoint/2010/main" val="1762385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do Canadá, por ano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89A96E24-5230-41BE-BFCB-89CACA26BD1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1712394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04410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 Canadá, </a:t>
            </a: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912B90C1-E529-427D-B199-62140F3366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0463432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17243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 Canadá, </a:t>
            </a:r>
            <a:r>
              <a:rPr lang="pt-BR" sz="2000" dirty="0"/>
              <a:t>por autor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2211D8FC-EA7C-42E3-8A35-EF7FC60294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8079753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30202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ítulo 22">
            <a:extLst>
              <a:ext uri="{FF2B5EF4-FFF2-40B4-BE49-F238E27FC236}">
                <a16:creationId xmlns:a16="http://schemas.microsoft.com/office/drawing/2014/main" id="{A0ED7597-D9D7-4EFA-BB10-40EEF810A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instituições </a:t>
            </a:r>
            <a:r>
              <a:rPr lang="pt-BR" dirty="0"/>
              <a:t>do Canadá, </a:t>
            </a:r>
            <a:r>
              <a:rPr lang="pt-BR" sz="2000" dirty="0"/>
              <a:t>por palavra-chave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FBF9F354-08E5-4612-88E0-325F75AFCC8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74687480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95011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19538D-87B3-4287-B7B0-94EC3EC6A1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4672" y="54180"/>
            <a:ext cx="11352146" cy="829339"/>
          </a:xfrm>
        </p:spPr>
        <p:txBody>
          <a:bodyPr>
            <a:normAutofit/>
          </a:bodyPr>
          <a:lstStyle/>
          <a:p>
            <a:r>
              <a:rPr lang="pt-BR" dirty="0"/>
              <a:t>Publicações da </a:t>
            </a:r>
            <a:r>
              <a:rPr lang="pt-BR" cap="none" dirty="0"/>
              <a:t>UFSCar</a:t>
            </a:r>
            <a:r>
              <a:rPr lang="pt-BR" dirty="0"/>
              <a:t> em colaboração com instituições do Canadá, por instituição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37F1F0A4-D7FF-4016-855B-6FA90FD9474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89139698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695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British Columbia (UBC)</a:t>
            </a:r>
            <a:r>
              <a:rPr lang="pt-BR" sz="2000" dirty="0"/>
              <a:t>,</a:t>
            </a:r>
            <a:br>
              <a:rPr lang="pt-BR" sz="2000" dirty="0"/>
            </a:br>
            <a:r>
              <a:rPr lang="pt-BR" sz="2000" dirty="0"/>
              <a:t>por ano</a:t>
            </a:r>
          </a:p>
        </p:txBody>
      </p:sp>
      <p:graphicFrame>
        <p:nvGraphicFramePr>
          <p:cNvPr id="4" name="Gráfico 3">
            <a:extLst>
              <a:ext uri="{FF2B5EF4-FFF2-40B4-BE49-F238E27FC236}">
                <a16:creationId xmlns:a16="http://schemas.microsoft.com/office/drawing/2014/main" id="{EBB93D37-9171-4B9C-8F63-96DF13A31E1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7634265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49334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803BF9-D547-46B1-A2B1-E6B0EC740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2000" dirty="0"/>
              <a:t>Publicações da </a:t>
            </a:r>
            <a:r>
              <a:rPr lang="pt-BR" sz="2000" cap="none" dirty="0"/>
              <a:t>UFSCar</a:t>
            </a:r>
            <a:r>
              <a:rPr lang="pt-BR" sz="2000" dirty="0"/>
              <a:t> em colaboração </a:t>
            </a:r>
            <a:r>
              <a:rPr lang="pt-BR" dirty="0"/>
              <a:t>com </a:t>
            </a:r>
            <a:r>
              <a:rPr lang="pt-BR" dirty="0" err="1"/>
              <a:t>University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British Columbia (UBC),</a:t>
            </a:r>
            <a:br>
              <a:rPr lang="pt-BR" dirty="0"/>
            </a:br>
            <a:r>
              <a:rPr lang="pt-BR" sz="2000" dirty="0"/>
              <a:t>por área</a:t>
            </a:r>
          </a:p>
        </p:txBody>
      </p:sp>
      <p:graphicFrame>
        <p:nvGraphicFramePr>
          <p:cNvPr id="3" name="Gráfico 2">
            <a:extLst>
              <a:ext uri="{FF2B5EF4-FFF2-40B4-BE49-F238E27FC236}">
                <a16:creationId xmlns:a16="http://schemas.microsoft.com/office/drawing/2014/main" id="{1ECA5C07-73A4-4D28-BFB1-44658771EE0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7640069"/>
              </p:ext>
            </p:extLst>
          </p:nvPr>
        </p:nvGraphicFramePr>
        <p:xfrm>
          <a:off x="1056000" y="909000"/>
          <a:ext cx="10080000" cy="50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8278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ersonalizada 2">
      <a:majorFont>
        <a:latin typeface="Open Sans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407</TotalTime>
  <Words>350</Words>
  <Application>Microsoft Office PowerPoint</Application>
  <PresentationFormat>Widescreen</PresentationFormat>
  <Paragraphs>46</Paragraphs>
  <Slides>23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23</vt:i4>
      </vt:variant>
    </vt:vector>
  </HeadingPairs>
  <TitlesOfParts>
    <vt:vector size="28" baseType="lpstr">
      <vt:lpstr>Arial</vt:lpstr>
      <vt:lpstr>Calibri</vt:lpstr>
      <vt:lpstr>Open Sans</vt:lpstr>
      <vt:lpstr>Wingdings</vt:lpstr>
      <vt:lpstr>Tema do Office</vt:lpstr>
      <vt:lpstr>Publicações da UFSCar na Web of Science, em colaboração internacional</vt:lpstr>
      <vt:lpstr>Publicações da UFSCar em colaboração internacional, por país</vt:lpstr>
      <vt:lpstr>Publicações da UFSCar em colaboração com instituições do Canadá, por ano</vt:lpstr>
      <vt:lpstr>Publicações da UFSCar em colaboração com instituições do Canadá, por área</vt:lpstr>
      <vt:lpstr>Publicações da UFSCar em colaboração com instituições do Canadá, por autor</vt:lpstr>
      <vt:lpstr>Publicações da UFSCar em colaboração com instituições do Canadá, por palavra-chave</vt:lpstr>
      <vt:lpstr>Publicações da UFSCar em colaboração com instituições do Canadá, por instituição</vt:lpstr>
      <vt:lpstr>Publicações da UFSCar em colaboração com University of British Columbia (UBC), por ano</vt:lpstr>
      <vt:lpstr>Publicações da UFSCar em colaboração com University of British Columbia (UBC), por área</vt:lpstr>
      <vt:lpstr>Publicações da UFSCar em colaboração com University of British Columbia (UBC), por autor</vt:lpstr>
      <vt:lpstr>Publicações da UFSCar em colaboração com University of Toronto (U of T), por ano</vt:lpstr>
      <vt:lpstr>Publicações da UFSCar em colaboração com University of Toronto (U of T), por área</vt:lpstr>
      <vt:lpstr>Publicações da UFSCar em colaboração com University of Toronto (U of T), por autor</vt:lpstr>
      <vt:lpstr>Publicações da UFSCar em colaboração com McMaster University, por ano</vt:lpstr>
      <vt:lpstr>Publicações da UFSCar em colaboração com McMaster University, por área</vt:lpstr>
      <vt:lpstr>Publicações da UFSCar em colaboração com McMaster University, por autor</vt:lpstr>
      <vt:lpstr>Publicações da UFSCar em colaboração com University of Waterloo (UW), por ano</vt:lpstr>
      <vt:lpstr>Publicações da UFSCar em colaboração com University of Waterloo (UW), por área</vt:lpstr>
      <vt:lpstr>Publicações da UFSCar em colaboração com University of Waterloo (UW), por autor</vt:lpstr>
      <vt:lpstr>Publicações da UFSCar em colaboração com Université d'Ottawa, por ano</vt:lpstr>
      <vt:lpstr>Publicações da UFSCar em colaboração com Université d'Ottawa, por área</vt:lpstr>
      <vt:lpstr>Publicações da UFSCar em colaboração com Université d'Ottawa, por autor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Leandro Innocentini Lopes de Faria</dc:creator>
  <cp:lastModifiedBy>SPDI UFSCar</cp:lastModifiedBy>
  <cp:revision>61</cp:revision>
  <dcterms:created xsi:type="dcterms:W3CDTF">2018-06-12T14:18:58Z</dcterms:created>
  <dcterms:modified xsi:type="dcterms:W3CDTF">2019-03-11T13:03:31Z</dcterms:modified>
</cp:coreProperties>
</file>