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9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Canad&#225;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58C4-4E03-8F07-2CE39369F4B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58C4-4E03-8F07-2CE39369F4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C4-4E03-8F07-2CE39369F4B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'U of T'!$B$17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 of T'!$D$19:$D$28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 of T'!$B$19:$B$28</c:f>
              <c:numCache>
                <c:formatCode>General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D7-41F9-9BFC-A70F2E0BD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'U of T'!$G$17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'U of T'!$I$18:$I$27</c:f>
              <c:strCache>
                <c:ptCount val="10"/>
                <c:pt idx="0">
                  <c:v>physics, condensed matter</c:v>
                </c:pt>
                <c:pt idx="1">
                  <c:v>zoology</c:v>
                </c:pt>
                <c:pt idx="2">
                  <c:v>physics, applied</c:v>
                </c:pt>
                <c:pt idx="3">
                  <c:v>physiology</c:v>
                </c:pt>
                <c:pt idx="4">
                  <c:v>biodiversity conservation</c:v>
                </c:pt>
                <c:pt idx="5">
                  <c:v>biology</c:v>
                </c:pt>
                <c:pt idx="6">
                  <c:v>ecology</c:v>
                </c:pt>
                <c:pt idx="7">
                  <c:v>environmental sciences</c:v>
                </c:pt>
                <c:pt idx="8">
                  <c:v>materials science, multidisciplinary</c:v>
                </c:pt>
                <c:pt idx="9">
                  <c:v>physics, multidisciplinary</c:v>
                </c:pt>
              </c:strCache>
            </c:strRef>
          </c:cat>
          <c:val>
            <c:numRef>
              <c:f>'U of T'!$G$18:$G$27</c:f>
              <c:numCache>
                <c:formatCode>General</c:formatCode>
                <c:ptCount val="10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1-4887-8298-3378711E0B8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'U of T'!$L$17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'U of T'!$N$18:$N$27</c:f>
              <c:strCache>
                <c:ptCount val="10"/>
                <c:pt idx="0">
                  <c:v>FAWCETT, E</c:v>
                </c:pt>
                <c:pt idx="1">
                  <c:v>ORTIZ, WA</c:v>
                </c:pt>
                <c:pt idx="2">
                  <c:v>MILSOM, WK</c:v>
                </c:pt>
                <c:pt idx="3">
                  <c:v>PEPINELLI, M</c:v>
                </c:pt>
                <c:pt idx="4">
                  <c:v>RANTIN, FT</c:v>
                </c:pt>
                <c:pt idx="5">
                  <c:v>REID, SG</c:v>
                </c:pt>
                <c:pt idx="6">
                  <c:v>ALI, N</c:v>
                </c:pt>
                <c:pt idx="7">
                  <c:v>DE CAMARGO, PC</c:v>
                </c:pt>
                <c:pt idx="8">
                  <c:v>GALKIN, VY</c:v>
                </c:pt>
                <c:pt idx="9">
                  <c:v>FLORINDO, LH</c:v>
                </c:pt>
              </c:strCache>
            </c:strRef>
          </c:cat>
          <c:val>
            <c:numRef>
              <c:f>'U of T'!$L$18:$L$27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30-46E9-B3A7-4F290909BA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McMarster!$B$17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McMarster!$D$19:$D$28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McMarster!$B$19:$B$28</c:f>
              <c:numCache>
                <c:formatCode>General</c:formatCode>
                <c:ptCount val="10"/>
                <c:pt idx="0">
                  <c:v>4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E8-47D6-B625-5531C7F8E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McMarster!$G$17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McMarster!$I$18:$I$27</c:f>
              <c:strCache>
                <c:ptCount val="10"/>
                <c:pt idx="0">
                  <c:v>statistics &amp; probability</c:v>
                </c:pt>
                <c:pt idx="1">
                  <c:v>physics, applied</c:v>
                </c:pt>
                <c:pt idx="2">
                  <c:v>physiology</c:v>
                </c:pt>
                <c:pt idx="3">
                  <c:v>health care sciences &amp; services</c:v>
                </c:pt>
                <c:pt idx="4">
                  <c:v>materials science, multidisciplinary</c:v>
                </c:pt>
                <c:pt idx="5">
                  <c:v>sport sciences</c:v>
                </c:pt>
                <c:pt idx="6">
                  <c:v>computer science, interdisciplinary applications</c:v>
                </c:pt>
                <c:pt idx="7">
                  <c:v>mathematical &amp; computational biology</c:v>
                </c:pt>
                <c:pt idx="8">
                  <c:v>medical informatics</c:v>
                </c:pt>
                <c:pt idx="9">
                  <c:v>physics, condensed matter</c:v>
                </c:pt>
              </c:strCache>
            </c:strRef>
          </c:cat>
          <c:val>
            <c:numRef>
              <c:f>McMarster!$G$18:$G$27</c:f>
              <c:numCache>
                <c:formatCode>General</c:formatCode>
                <c:ptCount val="10"/>
                <c:pt idx="0">
                  <c:v>8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5C-4BE4-A7EB-7CC4856302E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McMarster!$L$17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McMarster!$N$18:$N$27</c:f>
              <c:strCache>
                <c:ptCount val="10"/>
                <c:pt idx="0">
                  <c:v>BALAKRISHNAN, N</c:v>
                </c:pt>
                <c:pt idx="1">
                  <c:v>RODRIGUES, J</c:v>
                </c:pt>
                <c:pt idx="2">
                  <c:v>LAPIERRE, RR</c:v>
                </c:pt>
                <c:pt idx="3">
                  <c:v>PUSEP, YA</c:v>
                </c:pt>
                <c:pt idx="4">
                  <c:v>DAMAS, F</c:v>
                </c:pt>
                <c:pt idx="5">
                  <c:v>LIBARDI, CA</c:v>
                </c:pt>
                <c:pt idx="6">
                  <c:v>LIXANDRAO, ME</c:v>
                </c:pt>
                <c:pt idx="7">
                  <c:v>PHILLIPS, SM</c:v>
                </c:pt>
                <c:pt idx="8">
                  <c:v>ROSCHEL, H</c:v>
                </c:pt>
                <c:pt idx="9">
                  <c:v>TRICOLI, V</c:v>
                </c:pt>
              </c:strCache>
            </c:strRef>
          </c:cat>
          <c:val>
            <c:numRef>
              <c:f>McMarster!$L$18:$L$27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5C-4804-B8B3-E14A3828815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UW!$B$17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UW!$D$19:$D$28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UW!$B$19:$B$28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64-4764-B68F-8528334FB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UW!$G$17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UW!$I$18:$I$27</c:f>
              <c:strCache>
                <c:ptCount val="10"/>
                <c:pt idx="0">
                  <c:v>biochemistry &amp; molecular biology</c:v>
                </c:pt>
                <c:pt idx="1">
                  <c:v>ecology</c:v>
                </c:pt>
                <c:pt idx="2">
                  <c:v>endocrinology &amp; metabolism</c:v>
                </c:pt>
                <c:pt idx="3">
                  <c:v>geochemistry &amp; geophysics</c:v>
                </c:pt>
                <c:pt idx="4">
                  <c:v>materials science, multidisciplinary</c:v>
                </c:pt>
                <c:pt idx="5">
                  <c:v>rehabilitation</c:v>
                </c:pt>
                <c:pt idx="6">
                  <c:v>cell biology</c:v>
                </c:pt>
                <c:pt idx="7">
                  <c:v>chemistry, applied</c:v>
                </c:pt>
                <c:pt idx="8">
                  <c:v>chemistry, multidisciplinary</c:v>
                </c:pt>
                <c:pt idx="9">
                  <c:v>chemistry, physical</c:v>
                </c:pt>
              </c:strCache>
            </c:strRef>
          </c:cat>
          <c:val>
            <c:numRef>
              <c:f>UW!$G$18:$G$27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88-4928-BED6-C51E6EC7C60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3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UW!$L$17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UW!$N$18:$N$27</c:f>
              <c:strCache>
                <c:ptCount val="10"/>
                <c:pt idx="0">
                  <c:v>BELTRAME, T</c:v>
                </c:pt>
                <c:pt idx="1">
                  <c:v>CATAI, AM</c:v>
                </c:pt>
                <c:pt idx="2">
                  <c:v>MOZETO, AA</c:v>
                </c:pt>
                <c:pt idx="3">
                  <c:v>AMARAL, SL</c:v>
                </c:pt>
                <c:pt idx="4">
                  <c:v>BAGNATO, VS</c:v>
                </c:pt>
                <c:pt idx="5">
                  <c:v>BORGHI-SILVA, A</c:v>
                </c:pt>
                <c:pt idx="6">
                  <c:v>FERRARESI, C</c:v>
                </c:pt>
                <c:pt idx="7">
                  <c:v>KRUG, ALO</c:v>
                </c:pt>
                <c:pt idx="8">
                  <c:v>MACEDO, AG</c:v>
                </c:pt>
                <c:pt idx="9">
                  <c:v>PARIZOTTO, NA</c:v>
                </c:pt>
              </c:strCache>
            </c:strRef>
          </c:cat>
          <c:val>
            <c:numRef>
              <c:f>UW!$L$18:$L$27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56-4FA9-B443-2CB4C8CFEDB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Ottawa!$B$17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Ottawa!$D$19:$D$28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Ottawa!$B$19:$B$28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5C-43AD-A1DC-CA0AAADD0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37</c:v>
                </c:pt>
                <c:pt idx="1">
                  <c:v>39</c:v>
                </c:pt>
                <c:pt idx="2">
                  <c:v>30</c:v>
                </c:pt>
                <c:pt idx="3">
                  <c:v>24</c:v>
                </c:pt>
                <c:pt idx="4">
                  <c:v>22</c:v>
                </c:pt>
                <c:pt idx="5">
                  <c:v>15</c:v>
                </c:pt>
                <c:pt idx="6">
                  <c:v>15</c:v>
                </c:pt>
                <c:pt idx="7">
                  <c:v>12</c:v>
                </c:pt>
                <c:pt idx="8">
                  <c:v>7</c:v>
                </c:pt>
                <c:pt idx="9">
                  <c:v>6</c:v>
                </c:pt>
                <c:pt idx="10">
                  <c:v>14</c:v>
                </c:pt>
                <c:pt idx="11">
                  <c:v>7</c:v>
                </c:pt>
                <c:pt idx="12">
                  <c:v>7</c:v>
                </c:pt>
                <c:pt idx="13">
                  <c:v>5</c:v>
                </c:pt>
                <c:pt idx="14">
                  <c:v>5</c:v>
                </c:pt>
                <c:pt idx="15">
                  <c:v>6</c:v>
                </c:pt>
                <c:pt idx="16">
                  <c:v>3</c:v>
                </c:pt>
                <c:pt idx="17">
                  <c:v>6</c:v>
                </c:pt>
                <c:pt idx="18">
                  <c:v>10</c:v>
                </c:pt>
                <c:pt idx="19">
                  <c:v>6</c:v>
                </c:pt>
                <c:pt idx="20">
                  <c:v>7</c:v>
                </c:pt>
                <c:pt idx="21">
                  <c:v>5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2</c:v>
                </c:pt>
                <c:pt idx="29">
                  <c:v>0</c:v>
                </c:pt>
                <c:pt idx="30">
                  <c:v>3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1A-484E-BABB-CB9E81B93E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Ottawa!$G$17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Ottawa!$I$18:$I$27</c:f>
              <c:strCache>
                <c:ptCount val="10"/>
                <c:pt idx="0">
                  <c:v>engineering, electrical &amp; electronic</c:v>
                </c:pt>
                <c:pt idx="1">
                  <c:v>computer science, information systems</c:v>
                </c:pt>
                <c:pt idx="2">
                  <c:v>computer science, theory &amp; methods</c:v>
                </c:pt>
                <c:pt idx="3">
                  <c:v>telecommunications</c:v>
                </c:pt>
                <c:pt idx="4">
                  <c:v>cell biology</c:v>
                </c:pt>
                <c:pt idx="5">
                  <c:v>biology</c:v>
                </c:pt>
                <c:pt idx="6">
                  <c:v>cardiac &amp; cardiovascular systems</c:v>
                </c:pt>
                <c:pt idx="7">
                  <c:v>cell &amp; tissue engineering</c:v>
                </c:pt>
                <c:pt idx="8">
                  <c:v>computer science, hardware &amp; architecture</c:v>
                </c:pt>
                <c:pt idx="9">
                  <c:v>education &amp; educational research</c:v>
                </c:pt>
              </c:strCache>
            </c:strRef>
          </c:cat>
          <c:val>
            <c:numRef>
              <c:f>Ottawa!$G$18:$G$27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2D-4840-92BF-B3219069E0F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Ottawa!$L$17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Ottawa!$N$18:$N$27</c:f>
              <c:strCache>
                <c:ptCount val="10"/>
                <c:pt idx="0">
                  <c:v>BOUKERCHE, A</c:v>
                </c:pt>
                <c:pt idx="1">
                  <c:v>ARAUJO, RB</c:v>
                </c:pt>
                <c:pt idx="2">
                  <c:v>DE ARAUJO, RB</c:v>
                </c:pt>
                <c:pt idx="3">
                  <c:v>DE OLIVEIRA, HABF</c:v>
                </c:pt>
                <c:pt idx="4">
                  <c:v>LOUREIRO, AAF</c:v>
                </c:pt>
                <c:pt idx="5">
                  <c:v>VILLAS, LA</c:v>
                </c:pt>
                <c:pt idx="6">
                  <c:v>GILMOUR, KA</c:v>
                </c:pt>
                <c:pt idx="7">
                  <c:v>MILSOM, WK</c:v>
                </c:pt>
                <c:pt idx="8">
                  <c:v>RANTIN, FT</c:v>
                </c:pt>
                <c:pt idx="9">
                  <c:v>REID, SG</c:v>
                </c:pt>
              </c:strCache>
            </c:strRef>
          </c:cat>
          <c:val>
            <c:numRef>
              <c:f>Ottawa!$L$18:$L$27</c:f>
              <c:numCache>
                <c:formatCode>General</c:formatCode>
                <c:ptCount val="10"/>
                <c:pt idx="0">
                  <c:v>9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70-4F2E-93B3-752862C758F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materials science, multidisciplinary</c:v>
                </c:pt>
                <c:pt idx="1">
                  <c:v>physiology</c:v>
                </c:pt>
                <c:pt idx="2">
                  <c:v>physics, applied</c:v>
                </c:pt>
                <c:pt idx="3">
                  <c:v>chemistry, multidisciplinary</c:v>
                </c:pt>
                <c:pt idx="4">
                  <c:v>physics, condensed matter</c:v>
                </c:pt>
                <c:pt idx="5">
                  <c:v>zoology</c:v>
                </c:pt>
                <c:pt idx="6">
                  <c:v>ecology</c:v>
                </c:pt>
                <c:pt idx="7">
                  <c:v>chemistry, physical</c:v>
                </c:pt>
                <c:pt idx="8">
                  <c:v>plant sciences</c:v>
                </c:pt>
                <c:pt idx="9">
                  <c:v>respiratory system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32</c:v>
                </c:pt>
                <c:pt idx="1">
                  <c:v>22</c:v>
                </c:pt>
                <c:pt idx="2">
                  <c:v>20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12</c:v>
                </c:pt>
                <c:pt idx="8">
                  <c:v>12</c:v>
                </c:pt>
                <c:pt idx="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1B-416B-BDE3-35170256B6D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MILSOM, WK</c:v>
                </c:pt>
                <c:pt idx="1">
                  <c:v>RANTIN, FT</c:v>
                </c:pt>
                <c:pt idx="2">
                  <c:v>FERREIRA, AG</c:v>
                </c:pt>
                <c:pt idx="3">
                  <c:v>BORGHI-SILVA, A</c:v>
                </c:pt>
                <c:pt idx="4">
                  <c:v>BOTTA, WJ</c:v>
                </c:pt>
                <c:pt idx="5">
                  <c:v>FAWCETT, E</c:v>
                </c:pt>
                <c:pt idx="6">
                  <c:v>REID, SG</c:v>
                </c:pt>
                <c:pt idx="7">
                  <c:v>ANDERSEN, RJ</c:v>
                </c:pt>
                <c:pt idx="8">
                  <c:v>BERLINCK, RGS</c:v>
                </c:pt>
                <c:pt idx="9">
                  <c:v>BOUKERCHE, A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15</c:v>
                </c:pt>
                <c:pt idx="1">
                  <c:v>15</c:v>
                </c:pt>
                <c:pt idx="2">
                  <c:v>12</c:v>
                </c:pt>
                <c:pt idx="3">
                  <c:v>11</c:v>
                </c:pt>
                <c:pt idx="4">
                  <c:v>11</c:v>
                </c:pt>
                <c:pt idx="5">
                  <c:v>10</c:v>
                </c:pt>
                <c:pt idx="6">
                  <c:v>10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B2-460C-8048-05AE0B3081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cure rate models</c:v>
                </c:pt>
                <c:pt idx="1">
                  <c:v>fish</c:v>
                </c:pt>
                <c:pt idx="2">
                  <c:v>colossoma macropomum</c:v>
                </c:pt>
                <c:pt idx="3">
                  <c:v>fatty acids</c:v>
                </c:pt>
                <c:pt idx="4">
                  <c:v>hypercarbia</c:v>
                </c:pt>
                <c:pt idx="5">
                  <c:v>hypoxia</c:v>
                </c:pt>
                <c:pt idx="6">
                  <c:v>skeletal muscle</c:v>
                </c:pt>
                <c:pt idx="7">
                  <c:v>air breathing</c:v>
                </c:pt>
                <c:pt idx="8">
                  <c:v>competing risks</c:v>
                </c:pt>
                <c:pt idx="9">
                  <c:v>long-term survival models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1-478D-AB7E-636ECF6E32B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University of British Columbia (UBC)</c:v>
                </c:pt>
                <c:pt idx="1">
                  <c:v>University of Toronto (U of T)</c:v>
                </c:pt>
                <c:pt idx="2">
                  <c:v>McMaster University</c:v>
                </c:pt>
                <c:pt idx="3">
                  <c:v>University of Waterloo (UW)</c:v>
                </c:pt>
                <c:pt idx="4">
                  <c:v>Université d'Ottawa</c:v>
                </c:pt>
                <c:pt idx="5">
                  <c:v>University of Alberta</c:v>
                </c:pt>
                <c:pt idx="6">
                  <c:v>University of Windsor</c:v>
                </c:pt>
                <c:pt idx="7">
                  <c:v>Dalhousie University (Dal)</c:v>
                </c:pt>
                <c:pt idx="8">
                  <c:v>Memorial University of Newfoundland (MUN)</c:v>
                </c:pt>
                <c:pt idx="9">
                  <c:v>University of Calgary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53</c:v>
                </c:pt>
                <c:pt idx="1">
                  <c:v>34</c:v>
                </c:pt>
                <c:pt idx="2">
                  <c:v>25</c:v>
                </c:pt>
                <c:pt idx="3">
                  <c:v>18</c:v>
                </c:pt>
                <c:pt idx="4">
                  <c:v>17</c:v>
                </c:pt>
                <c:pt idx="5">
                  <c:v>16</c:v>
                </c:pt>
                <c:pt idx="6">
                  <c:v>16</c:v>
                </c:pt>
                <c:pt idx="7">
                  <c:v>15</c:v>
                </c:pt>
                <c:pt idx="8">
                  <c:v>14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4-4DF1-A1A1-3DE1EA59DD0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UBC!$B$17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UBC!$D$19:$D$28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UBC!$B$19:$B$28</c:f>
              <c:numCache>
                <c:formatCode>General</c:formatCode>
                <c:ptCount val="10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5F-4D7D-A5D4-D18F981EB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UBC!$G$17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UBC!$I$18:$I$27</c:f>
              <c:strCache>
                <c:ptCount val="10"/>
                <c:pt idx="0">
                  <c:v>physiology</c:v>
                </c:pt>
                <c:pt idx="1">
                  <c:v>chemistry, medicinal</c:v>
                </c:pt>
                <c:pt idx="2">
                  <c:v>plant sciences</c:v>
                </c:pt>
                <c:pt idx="3">
                  <c:v>chemistry, multidisciplinary</c:v>
                </c:pt>
                <c:pt idx="4">
                  <c:v>pharmacology &amp; pharmacy</c:v>
                </c:pt>
                <c:pt idx="5">
                  <c:v>biology</c:v>
                </c:pt>
                <c:pt idx="6">
                  <c:v>respiratory system</c:v>
                </c:pt>
                <c:pt idx="7">
                  <c:v>zoology</c:v>
                </c:pt>
                <c:pt idx="8">
                  <c:v>chemistry, inorganic &amp; nuclear</c:v>
                </c:pt>
                <c:pt idx="9">
                  <c:v>sport sciences</c:v>
                </c:pt>
              </c:strCache>
            </c:strRef>
          </c:cat>
          <c:val>
            <c:numRef>
              <c:f>UBC!$G$18:$G$27</c:f>
              <c:numCache>
                <c:formatCode>General</c:formatCode>
                <c:ptCount val="10"/>
                <c:pt idx="0">
                  <c:v>15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5-4347-96A2-587C0F264F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UBC!$L$17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UBC!$N$18:$N$27</c:f>
              <c:strCache>
                <c:ptCount val="10"/>
                <c:pt idx="0">
                  <c:v>MILSOM, WK</c:v>
                </c:pt>
                <c:pt idx="1">
                  <c:v>RANTIN, FT</c:v>
                </c:pt>
                <c:pt idx="2">
                  <c:v>REID, SG</c:v>
                </c:pt>
                <c:pt idx="3">
                  <c:v>ANDERSEN, RJ</c:v>
                </c:pt>
                <c:pt idx="4">
                  <c:v>BERLINCK, RGS</c:v>
                </c:pt>
                <c:pt idx="5">
                  <c:v>FERREIRA, AG</c:v>
                </c:pt>
                <c:pt idx="6">
                  <c:v>WILLIAMS, DE</c:v>
                </c:pt>
                <c:pt idx="7">
                  <c:v>KALININ, AL</c:v>
                </c:pt>
                <c:pt idx="8">
                  <c:v>ARCHIZA, B</c:v>
                </c:pt>
                <c:pt idx="9">
                  <c:v>BATISTA, AA</c:v>
                </c:pt>
              </c:strCache>
            </c:strRef>
          </c:cat>
          <c:val>
            <c:numRef>
              <c:f>UBC!$L$18:$L$27</c:f>
              <c:numCache>
                <c:formatCode>General</c:formatCode>
                <c:ptCount val="10"/>
                <c:pt idx="0">
                  <c:v>15</c:v>
                </c:pt>
                <c:pt idx="1">
                  <c:v>13</c:v>
                </c:pt>
                <c:pt idx="2">
                  <c:v>10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6-40F3-83A6-1978A3062A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British Columbia (UBC),</a:t>
            </a:r>
            <a:br>
              <a:rPr lang="pt-BR" dirty="0"/>
            </a:b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79401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Toronto (U </a:t>
            </a:r>
            <a:r>
              <a:rPr lang="pt-BR" dirty="0" err="1"/>
              <a:t>of</a:t>
            </a:r>
            <a:r>
              <a:rPr lang="pt-BR" dirty="0"/>
              <a:t> T),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557065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Toronto (U </a:t>
            </a:r>
            <a:r>
              <a:rPr lang="pt-BR" dirty="0" err="1"/>
              <a:t>of</a:t>
            </a:r>
            <a:r>
              <a:rPr lang="pt-BR" dirty="0"/>
              <a:t> T),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08575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Toronto (U </a:t>
            </a:r>
            <a:r>
              <a:rPr lang="pt-BR" dirty="0" err="1"/>
              <a:t>of</a:t>
            </a:r>
            <a:r>
              <a:rPr lang="pt-BR" dirty="0"/>
              <a:t> T)</a:t>
            </a:r>
            <a:r>
              <a:rPr lang="pt-BR" sz="2000" dirty="0"/>
              <a:t>, 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56082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McMaster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81894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McMaster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04517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McMaster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sz="2000" dirty="0"/>
              <a:t>, 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93039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Waterloo (UW),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15382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Waterloo (UW),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44857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5191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Waterloo (UW),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64982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38483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d'Ottawa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47447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Université</a:t>
            </a:r>
            <a:r>
              <a:rPr lang="pt-BR" dirty="0"/>
              <a:t> d'Ottawa,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04391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d'Ottawa,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84286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Canadá,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12394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 Canadá,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46343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 Canadá,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07975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 Canadá, </a:t>
            </a: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68748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do Canadá,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13969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British Columbia (UBC)</a:t>
            </a:r>
            <a:r>
              <a:rPr lang="pt-BR" sz="2000" dirty="0"/>
              <a:t>,</a:t>
            </a:r>
            <a:br>
              <a:rPr lang="pt-BR" sz="2000" dirty="0"/>
            </a:b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63426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British Columbia (UBC),</a:t>
            </a:r>
            <a:br>
              <a:rPr lang="pt-BR" dirty="0"/>
            </a:b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64006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</TotalTime>
  <Words>350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do Canadá, por ano</vt:lpstr>
      <vt:lpstr>Publicações da UFSCar em colaboração com instituições do Canadá, por área</vt:lpstr>
      <vt:lpstr>Publicações da UFSCar em colaboração com instituições do Canadá, por autor</vt:lpstr>
      <vt:lpstr>Publicações da UFSCar em colaboração com instituições do Canadá, por palavra-chave</vt:lpstr>
      <vt:lpstr>Publicações da UFSCar em colaboração com instituições do Canadá, por instituição</vt:lpstr>
      <vt:lpstr>Publicações da UFSCar em colaboração com University of British Columbia (UBC), por ano</vt:lpstr>
      <vt:lpstr>Publicações da UFSCar em colaboração com University of British Columbia (UBC), por área</vt:lpstr>
      <vt:lpstr>Publicações da UFSCar em colaboração com University of British Columbia (UBC), por autor</vt:lpstr>
      <vt:lpstr>Publicações da UFSCar em colaboração com University of Toronto (U of T), por ano</vt:lpstr>
      <vt:lpstr>Publicações da UFSCar em colaboração com University of Toronto (U of T), por área</vt:lpstr>
      <vt:lpstr>Publicações da UFSCar em colaboração com University of Toronto (U of T), por autor</vt:lpstr>
      <vt:lpstr>Publicações da UFSCar em colaboração com McMaster University, por ano</vt:lpstr>
      <vt:lpstr>Publicações da UFSCar em colaboração com McMaster University, por área</vt:lpstr>
      <vt:lpstr>Publicações da UFSCar em colaboração com McMaster University, por autor</vt:lpstr>
      <vt:lpstr>Publicações da UFSCar em colaboração com University of Waterloo (UW), por ano</vt:lpstr>
      <vt:lpstr>Publicações da UFSCar em colaboração com University of Waterloo (UW), por área</vt:lpstr>
      <vt:lpstr>Publicações da UFSCar em colaboração com University of Waterloo (UW), por autor</vt:lpstr>
      <vt:lpstr>Publicações da UFSCar em colaboração com Université d'Ottawa, por ano</vt:lpstr>
      <vt:lpstr>Publicações da UFSCar em colaboração com Université d'Ottawa, por área</vt:lpstr>
      <vt:lpstr>Publicações da UFSCar em colaboração com Université d'Ottawa,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61</cp:revision>
  <dcterms:created xsi:type="dcterms:W3CDTF">2018-06-12T14:18:58Z</dcterms:created>
  <dcterms:modified xsi:type="dcterms:W3CDTF">2019-03-11T13:03:31Z</dcterms:modified>
</cp:coreProperties>
</file>