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spanha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13-4FF1-8681-D5D6355C6C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13-4FF1-8681-D5D6355C6CF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CSIC!$B$17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CSIC!$D$19:$D$28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CSIC!$B$19:$B$28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5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9F-4EC0-A4E3-049BEC652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CSIC!$G$17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CSIC!$I$18:$I$27</c:f>
              <c:strCache>
                <c:ptCount val="10"/>
                <c:pt idx="0">
                  <c:v>chemistry, physical</c:v>
                </c:pt>
                <c:pt idx="1">
                  <c:v>biotechnology &amp; applied microbiology</c:v>
                </c:pt>
                <c:pt idx="2">
                  <c:v>biochemistry &amp; molecular biology</c:v>
                </c:pt>
                <c:pt idx="3">
                  <c:v>materials science, multidisciplinary</c:v>
                </c:pt>
                <c:pt idx="4">
                  <c:v>engineering, chemical</c:v>
                </c:pt>
                <c:pt idx="5">
                  <c:v>ecology</c:v>
                </c:pt>
                <c:pt idx="6">
                  <c:v>environmental sciences</c:v>
                </c:pt>
                <c:pt idx="7">
                  <c:v>microbiology</c:v>
                </c:pt>
                <c:pt idx="8">
                  <c:v>materials science, ceramics</c:v>
                </c:pt>
                <c:pt idx="9">
                  <c:v>metallurgy &amp; metallurgical engineering</c:v>
                </c:pt>
              </c:strCache>
            </c:strRef>
          </c:cat>
          <c:val>
            <c:numRef>
              <c:f>CSIC!$G$18:$G$27</c:f>
              <c:numCache>
                <c:formatCode>General</c:formatCode>
                <c:ptCount val="10"/>
                <c:pt idx="0">
                  <c:v>16</c:v>
                </c:pt>
                <c:pt idx="1">
                  <c:v>13</c:v>
                </c:pt>
                <c:pt idx="2">
                  <c:v>12</c:v>
                </c:pt>
                <c:pt idx="3">
                  <c:v>10</c:v>
                </c:pt>
                <c:pt idx="4">
                  <c:v>8</c:v>
                </c:pt>
                <c:pt idx="5">
                  <c:v>7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C1-49D0-8649-8053856E644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CSIC!$L$17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CSIC!$N$18:$N$27</c:f>
              <c:strCache>
                <c:ptCount val="10"/>
                <c:pt idx="0">
                  <c:v>GUISAN, JM</c:v>
                </c:pt>
                <c:pt idx="1">
                  <c:v>FERNANDEZ-LAFUENTE, R</c:v>
                </c:pt>
                <c:pt idx="2">
                  <c:v>GIORDANO, RLC</c:v>
                </c:pt>
                <c:pt idx="3">
                  <c:v>TARDIOLI, PW</c:v>
                </c:pt>
                <c:pt idx="4">
                  <c:v>SARMENTO, H</c:v>
                </c:pt>
                <c:pt idx="5">
                  <c:v>FIERRO, JLG</c:v>
                </c:pt>
                <c:pt idx="6">
                  <c:v>GASOL, JM</c:v>
                </c:pt>
                <c:pt idx="7">
                  <c:v>MATEO, C</c:v>
                </c:pt>
                <c:pt idx="8">
                  <c:v>CARDOSO, D</c:v>
                </c:pt>
                <c:pt idx="9">
                  <c:v>FERNANDEZ-LORENTE, G</c:v>
                </c:pt>
              </c:strCache>
            </c:strRef>
          </c:cat>
          <c:val>
            <c:numRef>
              <c:f>CSIC!$L$18:$L$27</c:f>
              <c:numCache>
                <c:formatCode>General</c:formatCode>
                <c:ptCount val="10"/>
                <c:pt idx="0">
                  <c:v>14</c:v>
                </c:pt>
                <c:pt idx="1">
                  <c:v>12</c:v>
                </c:pt>
                <c:pt idx="2">
                  <c:v>10</c:v>
                </c:pt>
                <c:pt idx="3">
                  <c:v>10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8B-4D1A-940A-7A0C14D8239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UV!$B$17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UV!$D$19:$D$28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UV!$B$19:$B$28</c:f>
              <c:numCache>
                <c:formatCode>General</c:formatCode>
                <c:ptCount val="10"/>
                <c:pt idx="0">
                  <c:v>11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F8-4487-954B-E2B445C3A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UV!$G$17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UV!$I$18:$I$27</c:f>
              <c:strCache>
                <c:ptCount val="10"/>
                <c:pt idx="0">
                  <c:v>mathematics</c:v>
                </c:pt>
                <c:pt idx="1">
                  <c:v>materials science, multidisciplinary</c:v>
                </c:pt>
                <c:pt idx="2">
                  <c:v>chemistry, physical</c:v>
                </c:pt>
                <c:pt idx="3">
                  <c:v>nanoscience &amp; nanotechnology</c:v>
                </c:pt>
                <c:pt idx="4">
                  <c:v>chemistry, multidisciplinary</c:v>
                </c:pt>
                <c:pt idx="5">
                  <c:v>physics, condensed matter</c:v>
                </c:pt>
                <c:pt idx="6">
                  <c:v>metallurgy &amp; metallurgical engineering</c:v>
                </c:pt>
                <c:pt idx="7">
                  <c:v>physics, applied</c:v>
                </c:pt>
                <c:pt idx="8">
                  <c:v>physics, atomic, molecular &amp; chemical</c:v>
                </c:pt>
                <c:pt idx="9">
                  <c:v>biochemical research methods</c:v>
                </c:pt>
              </c:strCache>
            </c:strRef>
          </c:cat>
          <c:val>
            <c:numRef>
              <c:f>UV!$G$18:$G$27</c:f>
              <c:numCache>
                <c:formatCode>General</c:formatCode>
                <c:ptCount val="10"/>
                <c:pt idx="0">
                  <c:v>14</c:v>
                </c:pt>
                <c:pt idx="1">
                  <c:v>10</c:v>
                </c:pt>
                <c:pt idx="2">
                  <c:v>7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1-4CA0-A5E2-EB8058BF4DB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UV!$L$17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UV!$N$18:$N$27</c:f>
              <c:strCache>
                <c:ptCount val="10"/>
                <c:pt idx="0">
                  <c:v>GRACIA, L</c:v>
                </c:pt>
                <c:pt idx="1">
                  <c:v>ANDRES, J</c:v>
                </c:pt>
                <c:pt idx="2">
                  <c:v>LONGO, E</c:v>
                </c:pt>
                <c:pt idx="3">
                  <c:v>NUNO-BALLESTEROS, JJ</c:v>
                </c:pt>
                <c:pt idx="4">
                  <c:v>TOMAZELLA, JN</c:v>
                </c:pt>
                <c:pt idx="5">
                  <c:v>OREFICE-OKAMOTO, B</c:v>
                </c:pt>
                <c:pt idx="6">
                  <c:v>MOCHIDA, DKH</c:v>
                </c:pt>
                <c:pt idx="7">
                  <c:v>OLIVEIRA, MC</c:v>
                </c:pt>
                <c:pt idx="8">
                  <c:v>RUAS, MAS</c:v>
                </c:pt>
                <c:pt idx="9">
                  <c:v>ASSIS, M</c:v>
                </c:pt>
              </c:strCache>
            </c:strRef>
          </c:cat>
          <c:val>
            <c:numRef>
              <c:f>UV!$L$18:$L$27</c:f>
              <c:numCache>
                <c:formatCode>General</c:formatCode>
                <c:ptCount val="10"/>
                <c:pt idx="0">
                  <c:v>13</c:v>
                </c:pt>
                <c:pt idx="1">
                  <c:v>12</c:v>
                </c:pt>
                <c:pt idx="2">
                  <c:v>12</c:v>
                </c:pt>
                <c:pt idx="3">
                  <c:v>10</c:v>
                </c:pt>
                <c:pt idx="4">
                  <c:v>8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07-4C4C-B10A-4AC71C4D479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UAB!$B$17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UAB!$D$19:$D$28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UAB!$B$19:$B$28</c:f>
              <c:numCache>
                <c:formatCode>General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6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D8-4A81-BDFA-E54021FE2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UAB!$G$17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UAB!$I$18:$I$27</c:f>
              <c:strCache>
                <c:ptCount val="10"/>
                <c:pt idx="0">
                  <c:v>mathematics</c:v>
                </c:pt>
                <c:pt idx="1">
                  <c:v>physics, applied</c:v>
                </c:pt>
                <c:pt idx="2">
                  <c:v>chemistry, applied</c:v>
                </c:pt>
                <c:pt idx="3">
                  <c:v>materials science, multidisciplinary</c:v>
                </c:pt>
                <c:pt idx="4">
                  <c:v>mathematics, applied</c:v>
                </c:pt>
                <c:pt idx="5">
                  <c:v>agriculture, multidisciplinary</c:v>
                </c:pt>
                <c:pt idx="6">
                  <c:v>food science &amp; technology</c:v>
                </c:pt>
                <c:pt idx="7">
                  <c:v>multidisciplinary sciences</c:v>
                </c:pt>
                <c:pt idx="8">
                  <c:v>chemistry, multidisciplinary</c:v>
                </c:pt>
                <c:pt idx="9">
                  <c:v>chemistry, physical</c:v>
                </c:pt>
              </c:strCache>
            </c:strRef>
          </c:cat>
          <c:val>
            <c:numRef>
              <c:f>UAB!$G$18:$G$27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D3-4750-9872-0820E2A4C2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UAB!$L$17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UAB!$N$18:$N$27</c:f>
              <c:strCache>
                <c:ptCount val="10"/>
                <c:pt idx="0">
                  <c:v>LLIBRE, J</c:v>
                </c:pt>
                <c:pt idx="1">
                  <c:v>MEREU, AC</c:v>
                </c:pt>
                <c:pt idx="2">
                  <c:v>BARO, MD</c:v>
                </c:pt>
                <c:pt idx="3">
                  <c:v>BRAUN, F</c:v>
                </c:pt>
                <c:pt idx="4">
                  <c:v>ALONSO, J</c:v>
                </c:pt>
                <c:pt idx="5">
                  <c:v>BARBASSA, AP</c:v>
                </c:pt>
                <c:pt idx="6">
                  <c:v>GABARRELL, X</c:v>
                </c:pt>
                <c:pt idx="7">
                  <c:v>LEMOS, SG</c:v>
                </c:pt>
                <c:pt idx="8">
                  <c:v>NOGUEIRA, ARA</c:v>
                </c:pt>
                <c:pt idx="9">
                  <c:v>PARRA, A</c:v>
                </c:pt>
              </c:strCache>
            </c:strRef>
          </c:cat>
          <c:val>
            <c:numRef>
              <c:f>UAB!$L$18:$L$27</c:f>
              <c:numCache>
                <c:formatCode>General</c:formatCode>
                <c:ptCount val="10"/>
                <c:pt idx="0">
                  <c:v>8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D-4047-8835-3DA85670BEB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UB!$B$17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UB!$D$19:$D$28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UB!$B$19:$B$28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5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A3-431D-B188-E9255CA34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67</c:v>
                </c:pt>
                <c:pt idx="1">
                  <c:v>58</c:v>
                </c:pt>
                <c:pt idx="2">
                  <c:v>59</c:v>
                </c:pt>
                <c:pt idx="3">
                  <c:v>48</c:v>
                </c:pt>
                <c:pt idx="4">
                  <c:v>41</c:v>
                </c:pt>
                <c:pt idx="5">
                  <c:v>34</c:v>
                </c:pt>
                <c:pt idx="6">
                  <c:v>28</c:v>
                </c:pt>
                <c:pt idx="7">
                  <c:v>34</c:v>
                </c:pt>
                <c:pt idx="8">
                  <c:v>11</c:v>
                </c:pt>
                <c:pt idx="9">
                  <c:v>16</c:v>
                </c:pt>
                <c:pt idx="10">
                  <c:v>16</c:v>
                </c:pt>
                <c:pt idx="11">
                  <c:v>8</c:v>
                </c:pt>
                <c:pt idx="12">
                  <c:v>4</c:v>
                </c:pt>
                <c:pt idx="13">
                  <c:v>9</c:v>
                </c:pt>
                <c:pt idx="14">
                  <c:v>10</c:v>
                </c:pt>
                <c:pt idx="15">
                  <c:v>14</c:v>
                </c:pt>
                <c:pt idx="16">
                  <c:v>8</c:v>
                </c:pt>
                <c:pt idx="17">
                  <c:v>13</c:v>
                </c:pt>
                <c:pt idx="18">
                  <c:v>13</c:v>
                </c:pt>
                <c:pt idx="19">
                  <c:v>9</c:v>
                </c:pt>
                <c:pt idx="20">
                  <c:v>7</c:v>
                </c:pt>
                <c:pt idx="21">
                  <c:v>6</c:v>
                </c:pt>
                <c:pt idx="22">
                  <c:v>4</c:v>
                </c:pt>
                <c:pt idx="23">
                  <c:v>2</c:v>
                </c:pt>
                <c:pt idx="24">
                  <c:v>1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79-4817-AA86-FB1A4DBAC2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UB!$G$17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UB!$I$18:$I$27</c:f>
              <c:strCache>
                <c:ptCount val="10"/>
                <c:pt idx="0">
                  <c:v>biochemistry &amp; molecular biology</c:v>
                </c:pt>
                <c:pt idx="1">
                  <c:v>physiology</c:v>
                </c:pt>
                <c:pt idx="2">
                  <c:v>zoology</c:v>
                </c:pt>
                <c:pt idx="3">
                  <c:v>chemistry, physical</c:v>
                </c:pt>
                <c:pt idx="4">
                  <c:v>engineering, chemical</c:v>
                </c:pt>
                <c:pt idx="5">
                  <c:v>engineering, environmental</c:v>
                </c:pt>
                <c:pt idx="6">
                  <c:v>environmental sciences</c:v>
                </c:pt>
                <c:pt idx="7">
                  <c:v>pharmacology &amp; pharmacy</c:v>
                </c:pt>
                <c:pt idx="8">
                  <c:v>astronomy &amp; astrophysics</c:v>
                </c:pt>
                <c:pt idx="9">
                  <c:v>audiology &amp; speech-language pathology</c:v>
                </c:pt>
              </c:strCache>
            </c:strRef>
          </c:cat>
          <c:val>
            <c:numRef>
              <c:f>UB!$G$18:$G$27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FC-4DC4-9E22-D56D2D553E8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UB!$L$17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UB!$N$18:$N$27</c:f>
              <c:strCache>
                <c:ptCount val="10"/>
                <c:pt idx="0">
                  <c:v>BATISTA, AA</c:v>
                </c:pt>
                <c:pt idx="1">
                  <c:v>MORAES, G</c:v>
                </c:pt>
                <c:pt idx="2">
                  <c:v>MORENO, V</c:v>
                </c:pt>
                <c:pt idx="3">
                  <c:v>ALMEIDA, LC</c:v>
                </c:pt>
                <c:pt idx="4">
                  <c:v>BOCCHI, N</c:v>
                </c:pt>
                <c:pt idx="5">
                  <c:v>BRILLAS, E</c:v>
                </c:pt>
                <c:pt idx="6">
                  <c:v>GARCIA-SEGURA, S</c:v>
                </c:pt>
                <c:pt idx="7">
                  <c:v>BAANANTE, IV</c:v>
                </c:pt>
                <c:pt idx="8">
                  <c:v>BARBANO, EP</c:v>
                </c:pt>
                <c:pt idx="9">
                  <c:v>CAMINS, A</c:v>
                </c:pt>
              </c:strCache>
            </c:strRef>
          </c:cat>
          <c:val>
            <c:numRef>
              <c:f>UB!$L$18:$L$27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5C-4039-86F5-3AB827DDF7D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chemistry, physical</c:v>
                </c:pt>
                <c:pt idx="1">
                  <c:v>materials science, multidisciplinary</c:v>
                </c:pt>
                <c:pt idx="2">
                  <c:v>physics, applied</c:v>
                </c:pt>
                <c:pt idx="3">
                  <c:v>nanoscience &amp; nanotechnology</c:v>
                </c:pt>
                <c:pt idx="4">
                  <c:v>chemistry, multidisciplinary</c:v>
                </c:pt>
                <c:pt idx="5">
                  <c:v>physics, condensed matter</c:v>
                </c:pt>
                <c:pt idx="6">
                  <c:v>engineering, chemical</c:v>
                </c:pt>
                <c:pt idx="7">
                  <c:v>environmental sciences</c:v>
                </c:pt>
                <c:pt idx="8">
                  <c:v>biochemistry &amp; molecular biology</c:v>
                </c:pt>
                <c:pt idx="9">
                  <c:v>chemistry, analytical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98</c:v>
                </c:pt>
                <c:pt idx="1">
                  <c:v>91</c:v>
                </c:pt>
                <c:pt idx="2">
                  <c:v>50</c:v>
                </c:pt>
                <c:pt idx="3">
                  <c:v>34</c:v>
                </c:pt>
                <c:pt idx="4">
                  <c:v>33</c:v>
                </c:pt>
                <c:pt idx="5">
                  <c:v>30</c:v>
                </c:pt>
                <c:pt idx="6">
                  <c:v>27</c:v>
                </c:pt>
                <c:pt idx="7">
                  <c:v>27</c:v>
                </c:pt>
                <c:pt idx="8">
                  <c:v>26</c:v>
                </c:pt>
                <c:pt idx="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B5-4BD2-B4E8-F59765D9084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LONGO, E</c:v>
                </c:pt>
                <c:pt idx="1">
                  <c:v>ANDRES, J</c:v>
                </c:pt>
                <c:pt idx="2">
                  <c:v>GRACIA, L</c:v>
                </c:pt>
                <c:pt idx="3">
                  <c:v>BELTRAN, A</c:v>
                </c:pt>
                <c:pt idx="4">
                  <c:v>ALBURQUERQUE-SENDIN, F</c:v>
                </c:pt>
                <c:pt idx="5">
                  <c:v>VARELA, JA</c:v>
                </c:pt>
                <c:pt idx="6">
                  <c:v>LEITE, ER</c:v>
                </c:pt>
                <c:pt idx="7">
                  <c:v>CAVALCANTE, LS</c:v>
                </c:pt>
                <c:pt idx="8">
                  <c:v>SAMBRANO, JR</c:v>
                </c:pt>
                <c:pt idx="9">
                  <c:v>GUISAN, JM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122</c:v>
                </c:pt>
                <c:pt idx="1">
                  <c:v>111</c:v>
                </c:pt>
                <c:pt idx="2">
                  <c:v>42</c:v>
                </c:pt>
                <c:pt idx="3">
                  <c:v>31</c:v>
                </c:pt>
                <c:pt idx="4">
                  <c:v>23</c:v>
                </c:pt>
                <c:pt idx="5">
                  <c:v>21</c:v>
                </c:pt>
                <c:pt idx="6">
                  <c:v>18</c:v>
                </c:pt>
                <c:pt idx="7">
                  <c:v>17</c:v>
                </c:pt>
                <c:pt idx="8">
                  <c:v>17</c:v>
                </c:pt>
                <c:pt idx="9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A6-4E08-A371-88AD8459E8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photoluminescence</c:v>
                </c:pt>
                <c:pt idx="1">
                  <c:v>cerrado</c:v>
                </c:pt>
                <c:pt idx="2">
                  <c:v>morphology</c:v>
                </c:pt>
                <c:pt idx="3">
                  <c:v>allelopathy</c:v>
                </c:pt>
                <c:pt idx="4">
                  <c:v>rehabilitation</c:v>
                </c:pt>
                <c:pt idx="5">
                  <c:v>wulff construction</c:v>
                </c:pt>
                <c:pt idx="6">
                  <c:v>brazil</c:v>
                </c:pt>
                <c:pt idx="7">
                  <c:v>density functional calculations</c:v>
                </c:pt>
                <c:pt idx="8">
                  <c:v>photocatalysis</c:v>
                </c:pt>
                <c:pt idx="9">
                  <c:v>surface energy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14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87-4F2D-830C-325C58DB88C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Universitat Jaume I (UJI)</c:v>
                </c:pt>
                <c:pt idx="1">
                  <c:v>Consejo Superior de Investigaciones Científicas (CSIC)</c:v>
                </c:pt>
                <c:pt idx="2">
                  <c:v>Universitat de Valencia (UV)</c:v>
                </c:pt>
                <c:pt idx="3">
                  <c:v>Universitat Autònoma de Barcelona (UAB)</c:v>
                </c:pt>
                <c:pt idx="4">
                  <c:v>Universitat de Barcelona (UB)</c:v>
                </c:pt>
                <c:pt idx="5">
                  <c:v>Universidad de Cádiz (UCA)</c:v>
                </c:pt>
                <c:pt idx="6">
                  <c:v>Universidad de Salamanca (USAL)</c:v>
                </c:pt>
                <c:pt idx="7">
                  <c:v>Universidad de Alicante (UA)</c:v>
                </c:pt>
                <c:pt idx="8">
                  <c:v>Universitat Politècnica de Catalunya (UPC)</c:v>
                </c:pt>
                <c:pt idx="9">
                  <c:v>Universidad de Granada (UGR)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119</c:v>
                </c:pt>
                <c:pt idx="1">
                  <c:v>77</c:v>
                </c:pt>
                <c:pt idx="2">
                  <c:v>35</c:v>
                </c:pt>
                <c:pt idx="3">
                  <c:v>28</c:v>
                </c:pt>
                <c:pt idx="4">
                  <c:v>24</c:v>
                </c:pt>
                <c:pt idx="5">
                  <c:v>23</c:v>
                </c:pt>
                <c:pt idx="6">
                  <c:v>23</c:v>
                </c:pt>
                <c:pt idx="7">
                  <c:v>17</c:v>
                </c:pt>
                <c:pt idx="8">
                  <c:v>17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80-4DD5-A8DF-6A1CCB09FA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UJI!$B$17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UJI!$D$19:$D$28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UJI!$B$19:$B$28</c:f>
              <c:numCache>
                <c:formatCode>General</c:formatCode>
                <c:ptCount val="10"/>
                <c:pt idx="0">
                  <c:v>12</c:v>
                </c:pt>
                <c:pt idx="1">
                  <c:v>10</c:v>
                </c:pt>
                <c:pt idx="2">
                  <c:v>13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9</c:v>
                </c:pt>
                <c:pt idx="7">
                  <c:v>7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CF-4796-9CBE-5AA937374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UJI!$G$17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UJI!$I$18:$I$27</c:f>
              <c:strCache>
                <c:ptCount val="10"/>
                <c:pt idx="0">
                  <c:v>chemistry, physical</c:v>
                </c:pt>
                <c:pt idx="1">
                  <c:v>materials science, multidisciplinary</c:v>
                </c:pt>
                <c:pt idx="2">
                  <c:v>physics, applied</c:v>
                </c:pt>
                <c:pt idx="3">
                  <c:v>nanoscience &amp; nanotechnology</c:v>
                </c:pt>
                <c:pt idx="4">
                  <c:v>chemistry, multidisciplinary</c:v>
                </c:pt>
                <c:pt idx="5">
                  <c:v>physics, condensed matter</c:v>
                </c:pt>
                <c:pt idx="6">
                  <c:v>chemistry, inorganic &amp; nuclear</c:v>
                </c:pt>
                <c:pt idx="7">
                  <c:v>physics, atomic, molecular &amp; chemical</c:v>
                </c:pt>
                <c:pt idx="8">
                  <c:v>crystallography</c:v>
                </c:pt>
                <c:pt idx="9">
                  <c:v>electrochemistry</c:v>
                </c:pt>
              </c:strCache>
            </c:strRef>
          </c:cat>
          <c:val>
            <c:numRef>
              <c:f>UJI!$G$18:$G$27</c:f>
              <c:numCache>
                <c:formatCode>General</c:formatCode>
                <c:ptCount val="10"/>
                <c:pt idx="0">
                  <c:v>48</c:v>
                </c:pt>
                <c:pt idx="1">
                  <c:v>38</c:v>
                </c:pt>
                <c:pt idx="2">
                  <c:v>24</c:v>
                </c:pt>
                <c:pt idx="3">
                  <c:v>18</c:v>
                </c:pt>
                <c:pt idx="4">
                  <c:v>16</c:v>
                </c:pt>
                <c:pt idx="5">
                  <c:v>16</c:v>
                </c:pt>
                <c:pt idx="6">
                  <c:v>14</c:v>
                </c:pt>
                <c:pt idx="7">
                  <c:v>11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83-48C2-81B4-C7F4696A2C3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UJI!$L$17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UJI!$N$18:$N$27</c:f>
              <c:strCache>
                <c:ptCount val="10"/>
                <c:pt idx="0">
                  <c:v>LONGO, E</c:v>
                </c:pt>
                <c:pt idx="1">
                  <c:v>ANDRES, J</c:v>
                </c:pt>
                <c:pt idx="2">
                  <c:v>GRACIA, L</c:v>
                </c:pt>
                <c:pt idx="3">
                  <c:v>BELTRAN, A</c:v>
                </c:pt>
                <c:pt idx="4">
                  <c:v>VARELA, JA</c:v>
                </c:pt>
                <c:pt idx="5">
                  <c:v>LEITE, ER</c:v>
                </c:pt>
                <c:pt idx="6">
                  <c:v>BISQUERT, J</c:v>
                </c:pt>
                <c:pt idx="7">
                  <c:v>GARCIA-BELMONTE, G</c:v>
                </c:pt>
                <c:pt idx="8">
                  <c:v>SAMBRANO, JR</c:v>
                </c:pt>
                <c:pt idx="9">
                  <c:v>CAVALCANTE, LS</c:v>
                </c:pt>
              </c:strCache>
            </c:strRef>
          </c:cat>
          <c:val>
            <c:numRef>
              <c:f>UJI!$L$18:$L$27</c:f>
              <c:numCache>
                <c:formatCode>General</c:formatCode>
                <c:ptCount val="10"/>
                <c:pt idx="0">
                  <c:v>99</c:v>
                </c:pt>
                <c:pt idx="1">
                  <c:v>94</c:v>
                </c:pt>
                <c:pt idx="2">
                  <c:v>36</c:v>
                </c:pt>
                <c:pt idx="3">
                  <c:v>30</c:v>
                </c:pt>
                <c:pt idx="4">
                  <c:v>19</c:v>
                </c:pt>
                <c:pt idx="5">
                  <c:v>17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E-480D-B0EE-695803E7151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Jaume</a:t>
            </a:r>
            <a:r>
              <a:rPr lang="pt-BR" dirty="0"/>
              <a:t> I (UJI),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245DF4A-AD7A-4992-B1E6-2156EC4EF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65032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Consejo</a:t>
            </a:r>
            <a:r>
              <a:rPr lang="pt-BR" dirty="0"/>
              <a:t> Superior de </a:t>
            </a:r>
            <a:r>
              <a:rPr lang="pt-BR" dirty="0" err="1"/>
              <a:t>Investigaciones</a:t>
            </a:r>
            <a:r>
              <a:rPr lang="pt-BR" dirty="0"/>
              <a:t> Científicas (CSIC)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2099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17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Consejo</a:t>
            </a:r>
            <a:r>
              <a:rPr lang="pt-BR" dirty="0"/>
              <a:t> Superior de </a:t>
            </a:r>
            <a:r>
              <a:rPr lang="pt-BR" dirty="0" err="1"/>
              <a:t>Investigaciones</a:t>
            </a:r>
            <a:r>
              <a:rPr lang="pt-BR" dirty="0"/>
              <a:t> Científicas (CSIC),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66768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Consejo</a:t>
            </a:r>
            <a:r>
              <a:rPr lang="pt-BR" dirty="0"/>
              <a:t> Superior de </a:t>
            </a:r>
            <a:r>
              <a:rPr lang="pt-BR" dirty="0" err="1"/>
              <a:t>Investigaciones</a:t>
            </a:r>
            <a:r>
              <a:rPr lang="pt-BR" dirty="0"/>
              <a:t> Científicas (CSIC),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91552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de Valencia (UV)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96966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Universitat</a:t>
            </a:r>
            <a:r>
              <a:rPr lang="pt-BR" dirty="0"/>
              <a:t> de Valencia (UV),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09765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de Valencia (UV),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07673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Autònoma</a:t>
            </a:r>
            <a:r>
              <a:rPr lang="pt-BR" dirty="0"/>
              <a:t> de Barcelona (UAB)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011754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Autònoma</a:t>
            </a:r>
            <a:r>
              <a:rPr lang="pt-BR" dirty="0"/>
              <a:t> de Barcelona (UAB),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60725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Autònoma</a:t>
            </a:r>
            <a:r>
              <a:rPr lang="pt-BR" dirty="0"/>
              <a:t> de Barcelona (UAB),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51114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02154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de Barcelona (UB)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57220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Universitat</a:t>
            </a:r>
            <a:r>
              <a:rPr lang="pt-BR" dirty="0"/>
              <a:t> de Barcelona (UB),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741599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de Barcelona (UB),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74240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Espanha,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40901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Espanha,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25563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</a:t>
            </a:r>
            <a:r>
              <a:rPr lang="pt-BR" dirty="0"/>
              <a:t>Espanha,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32329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</a:t>
            </a:r>
            <a:r>
              <a:rPr lang="pt-BR" dirty="0"/>
              <a:t>Espanha,</a:t>
            </a:r>
            <a:br>
              <a:rPr lang="pt-BR" sz="2000" dirty="0"/>
            </a:br>
            <a:r>
              <a:rPr lang="pt-BR" sz="2000" dirty="0"/>
              <a:t>por palavra-chave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49019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Espanha,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4484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Jaume</a:t>
            </a:r>
            <a:r>
              <a:rPr lang="pt-BR" dirty="0"/>
              <a:t> I (UJI)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05887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Jaume</a:t>
            </a:r>
            <a:r>
              <a:rPr lang="pt-BR" dirty="0"/>
              <a:t> I (UJI),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ECA5C07-73A4-4D28-BFB1-44658771E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96982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372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Espanha, por ano</vt:lpstr>
      <vt:lpstr>Publicações da UFSCar em colaboração com instituições da Espanha, por área</vt:lpstr>
      <vt:lpstr>Publicações da UFSCar em colaboração com instituições da Espanha, por autor</vt:lpstr>
      <vt:lpstr>Publicações da UFSCar em colaboração com instituições da Espanha, por palavra-chave</vt:lpstr>
      <vt:lpstr>Publicações da UFSCar em colaboração com instituições da Espanha, por instituição</vt:lpstr>
      <vt:lpstr>Publicações da UFSCar em colaboração com Universitat Jaume I (UJI), por ano</vt:lpstr>
      <vt:lpstr>Publicações da UFSCar em colaboração com Universitat Jaume I (UJI), por área</vt:lpstr>
      <vt:lpstr>Publicações da UFSCar em colaboração com Universitat Jaume I (UJI), por autor</vt:lpstr>
      <vt:lpstr>Publicações da UFSCar em colaboração com Consejo Superior de Investigaciones Científicas (CSIC), por ano</vt:lpstr>
      <vt:lpstr>Publicações da UFSCar em colaboração com Consejo Superior de Investigaciones Científicas (CSIC), por área</vt:lpstr>
      <vt:lpstr>Publicações da UFSCar em colaboração com Consejo Superior de Investigaciones Científicas (CSIC), por autor</vt:lpstr>
      <vt:lpstr>Publicações da UFSCar em colaboração com Universitat de Valencia (UV), por ano</vt:lpstr>
      <vt:lpstr>Publicações da UFSCar em colaboração com Universitat de Valencia (UV), por área</vt:lpstr>
      <vt:lpstr>Publicações da UFSCar em colaboração com Universitat de Valencia (UV), por autor</vt:lpstr>
      <vt:lpstr>Publicações da UFSCar em colaboração com Universitat Autònoma de Barcelona (UAB), por ano</vt:lpstr>
      <vt:lpstr>Publicações da UFSCar em colaboração com Universitat Autònoma de Barcelona (UAB), por área</vt:lpstr>
      <vt:lpstr>Publicações da UFSCar em colaboração com Universitat Autònoma de Barcelona (UAB), por autor</vt:lpstr>
      <vt:lpstr>Publicações da UFSCar em colaboração com Universitat de Barcelona (UB), por ano</vt:lpstr>
      <vt:lpstr>Publicações da UFSCar em colaboração com Universitat de Barcelona (UB), por área</vt:lpstr>
      <vt:lpstr>Publicações da UFSCar em colaboração com Universitat de Barcelona (UB),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SPDI UFSCar</cp:lastModifiedBy>
  <cp:revision>59</cp:revision>
  <dcterms:created xsi:type="dcterms:W3CDTF">2018-06-12T14:18:58Z</dcterms:created>
  <dcterms:modified xsi:type="dcterms:W3CDTF">2019-03-11T13:44:11Z</dcterms:modified>
</cp:coreProperties>
</file>