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8" r:id="rId1"/>
  </p:sldMasterIdLst>
  <p:handoutMasterIdLst>
    <p:handoutMasterId r:id="rId25"/>
  </p:handoutMasterIdLst>
  <p:sldIdLst>
    <p:sldId id="281" r:id="rId2"/>
    <p:sldId id="282" r:id="rId3"/>
    <p:sldId id="284" r:id="rId4"/>
    <p:sldId id="285" r:id="rId5"/>
    <p:sldId id="286" r:id="rId6"/>
    <p:sldId id="260" r:id="rId7"/>
    <p:sldId id="261" r:id="rId8"/>
    <p:sldId id="259" r:id="rId9"/>
    <p:sldId id="278" r:id="rId10"/>
    <p:sldId id="283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57" r:id="rId2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7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87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34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Espanha-Dad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Espanha-Dado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Espanha-Dado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Espanha-Dado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Espanha-Dado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Espanha-Dados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Espanha-Dados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Espanha-Dados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Espanha-Dados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Espanha-Dados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Espanha-Dados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Espanha-Dado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Espanha-Dados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Espanha-Dados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Espanha-Dado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Espanha-Dado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Espanha-Dado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Espanha-Dado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Espanha-Dado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Espanha-Dado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Espanha-Dado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Total!$B$1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6A13-4FF1-8681-D5D6355C6CF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Total!$D$3:$D$12</c:f>
              <c:strCache>
                <c:ptCount val="10"/>
                <c:pt idx="0">
                  <c:v>USA</c:v>
                </c:pt>
                <c:pt idx="1">
                  <c:v>Spain</c:v>
                </c:pt>
                <c:pt idx="2">
                  <c:v>United Kingdom</c:v>
                </c:pt>
                <c:pt idx="3">
                  <c:v>Germany</c:v>
                </c:pt>
                <c:pt idx="4">
                  <c:v>France</c:v>
                </c:pt>
                <c:pt idx="5">
                  <c:v>Canada</c:v>
                </c:pt>
                <c:pt idx="6">
                  <c:v>Portugal</c:v>
                </c:pt>
                <c:pt idx="7">
                  <c:v>Italy</c:v>
                </c:pt>
                <c:pt idx="8">
                  <c:v>Argentina</c:v>
                </c:pt>
                <c:pt idx="9">
                  <c:v>Russia</c:v>
                </c:pt>
              </c:strCache>
            </c:strRef>
          </c:cat>
          <c:val>
            <c:numRef>
              <c:f>Total!$B$3:$B$12</c:f>
              <c:numCache>
                <c:formatCode>General</c:formatCode>
                <c:ptCount val="10"/>
                <c:pt idx="0">
                  <c:v>1158</c:v>
                </c:pt>
                <c:pt idx="1">
                  <c:v>521</c:v>
                </c:pt>
                <c:pt idx="2">
                  <c:v>422</c:v>
                </c:pt>
                <c:pt idx="3">
                  <c:v>391</c:v>
                </c:pt>
                <c:pt idx="4">
                  <c:v>375</c:v>
                </c:pt>
                <c:pt idx="5">
                  <c:v>300</c:v>
                </c:pt>
                <c:pt idx="6">
                  <c:v>230</c:v>
                </c:pt>
                <c:pt idx="7">
                  <c:v>196</c:v>
                </c:pt>
                <c:pt idx="8">
                  <c:v>157</c:v>
                </c:pt>
                <c:pt idx="9">
                  <c:v>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A13-4FF1-8681-D5D6355C6CF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65621392"/>
        <c:axId val="567567088"/>
      </c:barChart>
      <c:catAx>
        <c:axId val="5656213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67567088"/>
        <c:crosses val="autoZero"/>
        <c:auto val="1"/>
        <c:lblAlgn val="ctr"/>
        <c:lblOffset val="100"/>
        <c:noMultiLvlLbl val="0"/>
      </c:catAx>
      <c:valAx>
        <c:axId val="567567088"/>
        <c:scaling>
          <c:orientation val="minMax"/>
          <c:max val="1200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65621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CSIC!$B$17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CSIC!$D$19:$D$28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CSIC!$B$19:$B$28</c:f>
              <c:numCache>
                <c:formatCode>General</c:formatCode>
                <c:ptCount val="10"/>
                <c:pt idx="0">
                  <c:v>8</c:v>
                </c:pt>
                <c:pt idx="1">
                  <c:v>7</c:v>
                </c:pt>
                <c:pt idx="2">
                  <c:v>5</c:v>
                </c:pt>
                <c:pt idx="3">
                  <c:v>7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5</c:v>
                </c:pt>
                <c:pt idx="8">
                  <c:v>2</c:v>
                </c:pt>
                <c:pt idx="9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79F-4EC0-A4E3-049BEC6525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CSIC!$G$17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CSIC!$I$18:$I$27</c:f>
              <c:strCache>
                <c:ptCount val="10"/>
                <c:pt idx="0">
                  <c:v>chemistry, physical</c:v>
                </c:pt>
                <c:pt idx="1">
                  <c:v>biotechnology &amp; applied microbiology</c:v>
                </c:pt>
                <c:pt idx="2">
                  <c:v>biochemistry &amp; molecular biology</c:v>
                </c:pt>
                <c:pt idx="3">
                  <c:v>materials science, multidisciplinary</c:v>
                </c:pt>
                <c:pt idx="4">
                  <c:v>engineering, chemical</c:v>
                </c:pt>
                <c:pt idx="5">
                  <c:v>ecology</c:v>
                </c:pt>
                <c:pt idx="6">
                  <c:v>environmental sciences</c:v>
                </c:pt>
                <c:pt idx="7">
                  <c:v>microbiology</c:v>
                </c:pt>
                <c:pt idx="8">
                  <c:v>materials science, ceramics</c:v>
                </c:pt>
                <c:pt idx="9">
                  <c:v>metallurgy &amp; metallurgical engineering</c:v>
                </c:pt>
              </c:strCache>
            </c:strRef>
          </c:cat>
          <c:val>
            <c:numRef>
              <c:f>CSIC!$G$18:$G$27</c:f>
              <c:numCache>
                <c:formatCode>General</c:formatCode>
                <c:ptCount val="10"/>
                <c:pt idx="0">
                  <c:v>16</c:v>
                </c:pt>
                <c:pt idx="1">
                  <c:v>13</c:v>
                </c:pt>
                <c:pt idx="2">
                  <c:v>12</c:v>
                </c:pt>
                <c:pt idx="3">
                  <c:v>10</c:v>
                </c:pt>
                <c:pt idx="4">
                  <c:v>8</c:v>
                </c:pt>
                <c:pt idx="5">
                  <c:v>7</c:v>
                </c:pt>
                <c:pt idx="6">
                  <c:v>5</c:v>
                </c:pt>
                <c:pt idx="7">
                  <c:v>5</c:v>
                </c:pt>
                <c:pt idx="8">
                  <c:v>4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C1-49D0-8649-8053856E644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CSIC!$L$17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CSIC!$N$18:$N$27</c:f>
              <c:strCache>
                <c:ptCount val="10"/>
                <c:pt idx="0">
                  <c:v>GUISAN, JM</c:v>
                </c:pt>
                <c:pt idx="1">
                  <c:v>FERNANDEZ-LAFUENTE, R</c:v>
                </c:pt>
                <c:pt idx="2">
                  <c:v>GIORDANO, RLC</c:v>
                </c:pt>
                <c:pt idx="3">
                  <c:v>TARDIOLI, PW</c:v>
                </c:pt>
                <c:pt idx="4">
                  <c:v>SARMENTO, H</c:v>
                </c:pt>
                <c:pt idx="5">
                  <c:v>FIERRO, JLG</c:v>
                </c:pt>
                <c:pt idx="6">
                  <c:v>GASOL, JM</c:v>
                </c:pt>
                <c:pt idx="7">
                  <c:v>MATEO, C</c:v>
                </c:pt>
                <c:pt idx="8">
                  <c:v>CARDOSO, D</c:v>
                </c:pt>
                <c:pt idx="9">
                  <c:v>FERNANDEZ-LORENTE, G</c:v>
                </c:pt>
              </c:strCache>
            </c:strRef>
          </c:cat>
          <c:val>
            <c:numRef>
              <c:f>CSIC!$L$18:$L$27</c:f>
              <c:numCache>
                <c:formatCode>General</c:formatCode>
                <c:ptCount val="10"/>
                <c:pt idx="0">
                  <c:v>14</c:v>
                </c:pt>
                <c:pt idx="1">
                  <c:v>12</c:v>
                </c:pt>
                <c:pt idx="2">
                  <c:v>10</c:v>
                </c:pt>
                <c:pt idx="3">
                  <c:v>10</c:v>
                </c:pt>
                <c:pt idx="4">
                  <c:v>7</c:v>
                </c:pt>
                <c:pt idx="5">
                  <c:v>6</c:v>
                </c:pt>
                <c:pt idx="6">
                  <c:v>6</c:v>
                </c:pt>
                <c:pt idx="7">
                  <c:v>5</c:v>
                </c:pt>
                <c:pt idx="8">
                  <c:v>4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8B-4D1A-940A-7A0C14D8239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UV!$B$17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UV!$D$19:$D$28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UV!$B$19:$B$28</c:f>
              <c:numCache>
                <c:formatCode>General</c:formatCode>
                <c:ptCount val="10"/>
                <c:pt idx="0">
                  <c:v>11</c:v>
                </c:pt>
                <c:pt idx="1">
                  <c:v>7</c:v>
                </c:pt>
                <c:pt idx="2">
                  <c:v>2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3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F8-4487-954B-E2B445C3A6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UV!$G$17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UV!$I$18:$I$27</c:f>
              <c:strCache>
                <c:ptCount val="10"/>
                <c:pt idx="0">
                  <c:v>mathematics</c:v>
                </c:pt>
                <c:pt idx="1">
                  <c:v>materials science, multidisciplinary</c:v>
                </c:pt>
                <c:pt idx="2">
                  <c:v>chemistry, physical</c:v>
                </c:pt>
                <c:pt idx="3">
                  <c:v>nanoscience &amp; nanotechnology</c:v>
                </c:pt>
                <c:pt idx="4">
                  <c:v>chemistry, multidisciplinary</c:v>
                </c:pt>
                <c:pt idx="5">
                  <c:v>physics, condensed matter</c:v>
                </c:pt>
                <c:pt idx="6">
                  <c:v>metallurgy &amp; metallurgical engineering</c:v>
                </c:pt>
                <c:pt idx="7">
                  <c:v>physics, applied</c:v>
                </c:pt>
                <c:pt idx="8">
                  <c:v>physics, atomic, molecular &amp; chemical</c:v>
                </c:pt>
                <c:pt idx="9">
                  <c:v>biochemical research methods</c:v>
                </c:pt>
              </c:strCache>
            </c:strRef>
          </c:cat>
          <c:val>
            <c:numRef>
              <c:f>UV!$G$18:$G$27</c:f>
              <c:numCache>
                <c:formatCode>General</c:formatCode>
                <c:ptCount val="10"/>
                <c:pt idx="0">
                  <c:v>14</c:v>
                </c:pt>
                <c:pt idx="1">
                  <c:v>10</c:v>
                </c:pt>
                <c:pt idx="2">
                  <c:v>7</c:v>
                </c:pt>
                <c:pt idx="3">
                  <c:v>6</c:v>
                </c:pt>
                <c:pt idx="4">
                  <c:v>3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81-4CA0-A5E2-EB8058BF4DB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UV!$L$17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UV!$N$18:$N$27</c:f>
              <c:strCache>
                <c:ptCount val="10"/>
                <c:pt idx="0">
                  <c:v>GRACIA, L</c:v>
                </c:pt>
                <c:pt idx="1">
                  <c:v>ANDRES, J</c:v>
                </c:pt>
                <c:pt idx="2">
                  <c:v>LONGO, E</c:v>
                </c:pt>
                <c:pt idx="3">
                  <c:v>NUNO-BALLESTEROS, JJ</c:v>
                </c:pt>
                <c:pt idx="4">
                  <c:v>TOMAZELLA, JN</c:v>
                </c:pt>
                <c:pt idx="5">
                  <c:v>OREFICE-OKAMOTO, B</c:v>
                </c:pt>
                <c:pt idx="6">
                  <c:v>MOCHIDA, DKH</c:v>
                </c:pt>
                <c:pt idx="7">
                  <c:v>OLIVEIRA, MC</c:v>
                </c:pt>
                <c:pt idx="8">
                  <c:v>RUAS, MAS</c:v>
                </c:pt>
                <c:pt idx="9">
                  <c:v>ASSIS, M</c:v>
                </c:pt>
              </c:strCache>
            </c:strRef>
          </c:cat>
          <c:val>
            <c:numRef>
              <c:f>UV!$L$18:$L$27</c:f>
              <c:numCache>
                <c:formatCode>General</c:formatCode>
                <c:ptCount val="10"/>
                <c:pt idx="0">
                  <c:v>13</c:v>
                </c:pt>
                <c:pt idx="1">
                  <c:v>12</c:v>
                </c:pt>
                <c:pt idx="2">
                  <c:v>12</c:v>
                </c:pt>
                <c:pt idx="3">
                  <c:v>10</c:v>
                </c:pt>
                <c:pt idx="4">
                  <c:v>8</c:v>
                </c:pt>
                <c:pt idx="5">
                  <c:v>5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07-4C4C-B10A-4AC71C4D479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UAB!$B$17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UAB!$D$19:$D$28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UAB!$B$19:$B$28</c:f>
              <c:numCache>
                <c:formatCode>General</c:formatCode>
                <c:ptCount val="10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3">
                  <c:v>5</c:v>
                </c:pt>
                <c:pt idx="4">
                  <c:v>1</c:v>
                </c:pt>
                <c:pt idx="5">
                  <c:v>6</c:v>
                </c:pt>
                <c:pt idx="6">
                  <c:v>2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FD8-4A81-BDFA-E54021FE2B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UAB!$G$17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UAB!$I$18:$I$27</c:f>
              <c:strCache>
                <c:ptCount val="10"/>
                <c:pt idx="0">
                  <c:v>mathematics</c:v>
                </c:pt>
                <c:pt idx="1">
                  <c:v>physics, applied</c:v>
                </c:pt>
                <c:pt idx="2">
                  <c:v>chemistry, applied</c:v>
                </c:pt>
                <c:pt idx="3">
                  <c:v>materials science, multidisciplinary</c:v>
                </c:pt>
                <c:pt idx="4">
                  <c:v>mathematics, applied</c:v>
                </c:pt>
                <c:pt idx="5">
                  <c:v>agriculture, multidisciplinary</c:v>
                </c:pt>
                <c:pt idx="6">
                  <c:v>food science &amp; technology</c:v>
                </c:pt>
                <c:pt idx="7">
                  <c:v>multidisciplinary sciences</c:v>
                </c:pt>
                <c:pt idx="8">
                  <c:v>chemistry, multidisciplinary</c:v>
                </c:pt>
                <c:pt idx="9">
                  <c:v>chemistry, physical</c:v>
                </c:pt>
              </c:strCache>
            </c:strRef>
          </c:cat>
          <c:val>
            <c:numRef>
              <c:f>UAB!$G$18:$G$27</c:f>
              <c:numCache>
                <c:formatCode>General</c:formatCode>
                <c:ptCount val="10"/>
                <c:pt idx="0">
                  <c:v>5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D3-4750-9872-0820E2A4C2B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UAB!$L$17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UAB!$N$18:$N$27</c:f>
              <c:strCache>
                <c:ptCount val="10"/>
                <c:pt idx="0">
                  <c:v>LLIBRE, J</c:v>
                </c:pt>
                <c:pt idx="1">
                  <c:v>MEREU, AC</c:v>
                </c:pt>
                <c:pt idx="2">
                  <c:v>BARO, MD</c:v>
                </c:pt>
                <c:pt idx="3">
                  <c:v>BRAUN, F</c:v>
                </c:pt>
                <c:pt idx="4">
                  <c:v>ALONSO, J</c:v>
                </c:pt>
                <c:pt idx="5">
                  <c:v>BARBASSA, AP</c:v>
                </c:pt>
                <c:pt idx="6">
                  <c:v>GABARRELL, X</c:v>
                </c:pt>
                <c:pt idx="7">
                  <c:v>LEMOS, SG</c:v>
                </c:pt>
                <c:pt idx="8">
                  <c:v>NOGUEIRA, ARA</c:v>
                </c:pt>
                <c:pt idx="9">
                  <c:v>PARRA, A</c:v>
                </c:pt>
              </c:strCache>
            </c:strRef>
          </c:cat>
          <c:val>
            <c:numRef>
              <c:f>UAB!$L$18:$L$27</c:f>
              <c:numCache>
                <c:formatCode>General</c:formatCode>
                <c:ptCount val="10"/>
                <c:pt idx="0">
                  <c:v>8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7D-4047-8835-3DA85670BEB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UB!$B$17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UB!$D$19:$D$28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UB!$B$19:$B$28</c:f>
              <c:numCache>
                <c:formatCode>General</c:formatCode>
                <c:ptCount val="10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2</c:v>
                </c:pt>
                <c:pt idx="7">
                  <c:v>5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DA3-431D-B188-E9255CA342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Ano!$B$1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Ano!$D$3:$D$48</c:f>
              <c:numCache>
                <c:formatCode>General</c:formatCode>
                <c:ptCount val="46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  <c:pt idx="10">
                  <c:v>2008</c:v>
                </c:pt>
                <c:pt idx="11">
                  <c:v>2007</c:v>
                </c:pt>
                <c:pt idx="12">
                  <c:v>2006</c:v>
                </c:pt>
                <c:pt idx="13">
                  <c:v>2005</c:v>
                </c:pt>
                <c:pt idx="14">
                  <c:v>2004</c:v>
                </c:pt>
                <c:pt idx="15">
                  <c:v>2003</c:v>
                </c:pt>
                <c:pt idx="16">
                  <c:v>2002</c:v>
                </c:pt>
                <c:pt idx="17">
                  <c:v>2001</c:v>
                </c:pt>
                <c:pt idx="18">
                  <c:v>2000</c:v>
                </c:pt>
                <c:pt idx="19">
                  <c:v>1999</c:v>
                </c:pt>
                <c:pt idx="20">
                  <c:v>1998</c:v>
                </c:pt>
                <c:pt idx="21">
                  <c:v>1997</c:v>
                </c:pt>
                <c:pt idx="22">
                  <c:v>1996</c:v>
                </c:pt>
                <c:pt idx="23">
                  <c:v>1995</c:v>
                </c:pt>
                <c:pt idx="24">
                  <c:v>1994</c:v>
                </c:pt>
                <c:pt idx="25">
                  <c:v>1993</c:v>
                </c:pt>
                <c:pt idx="26">
                  <c:v>1992</c:v>
                </c:pt>
                <c:pt idx="27">
                  <c:v>1991</c:v>
                </c:pt>
                <c:pt idx="28">
                  <c:v>1990</c:v>
                </c:pt>
                <c:pt idx="29">
                  <c:v>1989</c:v>
                </c:pt>
                <c:pt idx="30">
                  <c:v>1988</c:v>
                </c:pt>
                <c:pt idx="31">
                  <c:v>1987</c:v>
                </c:pt>
                <c:pt idx="32">
                  <c:v>1986</c:v>
                </c:pt>
                <c:pt idx="33">
                  <c:v>1985</c:v>
                </c:pt>
                <c:pt idx="34">
                  <c:v>1984</c:v>
                </c:pt>
                <c:pt idx="35">
                  <c:v>1983</c:v>
                </c:pt>
                <c:pt idx="36">
                  <c:v>1982</c:v>
                </c:pt>
                <c:pt idx="37">
                  <c:v>1981</c:v>
                </c:pt>
                <c:pt idx="38">
                  <c:v>1980</c:v>
                </c:pt>
                <c:pt idx="39">
                  <c:v>1979</c:v>
                </c:pt>
                <c:pt idx="40">
                  <c:v>1978</c:v>
                </c:pt>
                <c:pt idx="41">
                  <c:v>1977</c:v>
                </c:pt>
                <c:pt idx="42">
                  <c:v>1976</c:v>
                </c:pt>
                <c:pt idx="43">
                  <c:v>1975</c:v>
                </c:pt>
                <c:pt idx="44">
                  <c:v>1974</c:v>
                </c:pt>
                <c:pt idx="45">
                  <c:v>1973</c:v>
                </c:pt>
              </c:numCache>
            </c:numRef>
          </c:cat>
          <c:val>
            <c:numRef>
              <c:f>Ano!$B$3:$B$48</c:f>
              <c:numCache>
                <c:formatCode>General</c:formatCode>
                <c:ptCount val="46"/>
                <c:pt idx="0">
                  <c:v>67</c:v>
                </c:pt>
                <c:pt idx="1">
                  <c:v>58</c:v>
                </c:pt>
                <c:pt idx="2">
                  <c:v>59</c:v>
                </c:pt>
                <c:pt idx="3">
                  <c:v>48</c:v>
                </c:pt>
                <c:pt idx="4">
                  <c:v>41</c:v>
                </c:pt>
                <c:pt idx="5">
                  <c:v>34</c:v>
                </c:pt>
                <c:pt idx="6">
                  <c:v>28</c:v>
                </c:pt>
                <c:pt idx="7">
                  <c:v>34</c:v>
                </c:pt>
                <c:pt idx="8">
                  <c:v>11</c:v>
                </c:pt>
                <c:pt idx="9">
                  <c:v>16</c:v>
                </c:pt>
                <c:pt idx="10">
                  <c:v>16</c:v>
                </c:pt>
                <c:pt idx="11">
                  <c:v>8</c:v>
                </c:pt>
                <c:pt idx="12">
                  <c:v>4</c:v>
                </c:pt>
                <c:pt idx="13">
                  <c:v>9</c:v>
                </c:pt>
                <c:pt idx="14">
                  <c:v>10</c:v>
                </c:pt>
                <c:pt idx="15">
                  <c:v>14</c:v>
                </c:pt>
                <c:pt idx="16">
                  <c:v>8</c:v>
                </c:pt>
                <c:pt idx="17">
                  <c:v>13</c:v>
                </c:pt>
                <c:pt idx="18">
                  <c:v>13</c:v>
                </c:pt>
                <c:pt idx="19">
                  <c:v>9</c:v>
                </c:pt>
                <c:pt idx="20">
                  <c:v>7</c:v>
                </c:pt>
                <c:pt idx="21">
                  <c:v>6</c:v>
                </c:pt>
                <c:pt idx="22">
                  <c:v>4</c:v>
                </c:pt>
                <c:pt idx="23">
                  <c:v>2</c:v>
                </c:pt>
                <c:pt idx="24">
                  <c:v>1</c:v>
                </c:pt>
                <c:pt idx="25">
                  <c:v>0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679-4817-AA86-FB1A4DBAC2F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UB!$G$17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UB!$I$18:$I$27</c:f>
              <c:strCache>
                <c:ptCount val="10"/>
                <c:pt idx="0">
                  <c:v>biochemistry &amp; molecular biology</c:v>
                </c:pt>
                <c:pt idx="1">
                  <c:v>physiology</c:v>
                </c:pt>
                <c:pt idx="2">
                  <c:v>zoology</c:v>
                </c:pt>
                <c:pt idx="3">
                  <c:v>chemistry, physical</c:v>
                </c:pt>
                <c:pt idx="4">
                  <c:v>engineering, chemical</c:v>
                </c:pt>
                <c:pt idx="5">
                  <c:v>engineering, environmental</c:v>
                </c:pt>
                <c:pt idx="6">
                  <c:v>environmental sciences</c:v>
                </c:pt>
                <c:pt idx="7">
                  <c:v>pharmacology &amp; pharmacy</c:v>
                </c:pt>
                <c:pt idx="8">
                  <c:v>astronomy &amp; astrophysics</c:v>
                </c:pt>
                <c:pt idx="9">
                  <c:v>audiology &amp; speech-language pathology</c:v>
                </c:pt>
              </c:strCache>
            </c:strRef>
          </c:cat>
          <c:val>
            <c:numRef>
              <c:f>UB!$G$18:$G$27</c:f>
              <c:numCache>
                <c:formatCode>General</c:formatCode>
                <c:ptCount val="10"/>
                <c:pt idx="0">
                  <c:v>4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FC-4DC4-9E22-D56D2D553E8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UB!$L$17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UB!$N$18:$N$27</c:f>
              <c:strCache>
                <c:ptCount val="10"/>
                <c:pt idx="0">
                  <c:v>BATISTA, AA</c:v>
                </c:pt>
                <c:pt idx="1">
                  <c:v>MORAES, G</c:v>
                </c:pt>
                <c:pt idx="2">
                  <c:v>MORENO, V</c:v>
                </c:pt>
                <c:pt idx="3">
                  <c:v>ALMEIDA, LC</c:v>
                </c:pt>
                <c:pt idx="4">
                  <c:v>BOCCHI, N</c:v>
                </c:pt>
                <c:pt idx="5">
                  <c:v>BRILLAS, E</c:v>
                </c:pt>
                <c:pt idx="6">
                  <c:v>GARCIA-SEGURA, S</c:v>
                </c:pt>
                <c:pt idx="7">
                  <c:v>BAANANTE, IV</c:v>
                </c:pt>
                <c:pt idx="8">
                  <c:v>BARBANO, EP</c:v>
                </c:pt>
                <c:pt idx="9">
                  <c:v>CAMINS, A</c:v>
                </c:pt>
              </c:strCache>
            </c:strRef>
          </c:cat>
          <c:val>
            <c:numRef>
              <c:f>UB!$L$18:$L$27</c:f>
              <c:numCache>
                <c:formatCode>General</c:formatCode>
                <c:ptCount val="10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5C-4039-86F5-3AB827DDF7D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Área!$B$1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Área!$D$2:$D$11</c:f>
              <c:strCache>
                <c:ptCount val="10"/>
                <c:pt idx="0">
                  <c:v>chemistry, physical</c:v>
                </c:pt>
                <c:pt idx="1">
                  <c:v>materials science, multidisciplinary</c:v>
                </c:pt>
                <c:pt idx="2">
                  <c:v>physics, applied</c:v>
                </c:pt>
                <c:pt idx="3">
                  <c:v>nanoscience &amp; nanotechnology</c:v>
                </c:pt>
                <c:pt idx="4">
                  <c:v>chemistry, multidisciplinary</c:v>
                </c:pt>
                <c:pt idx="5">
                  <c:v>physics, condensed matter</c:v>
                </c:pt>
                <c:pt idx="6">
                  <c:v>engineering, chemical</c:v>
                </c:pt>
                <c:pt idx="7">
                  <c:v>environmental sciences</c:v>
                </c:pt>
                <c:pt idx="8">
                  <c:v>biochemistry &amp; molecular biology</c:v>
                </c:pt>
                <c:pt idx="9">
                  <c:v>chemistry, analytical</c:v>
                </c:pt>
              </c:strCache>
            </c:strRef>
          </c:cat>
          <c:val>
            <c:numRef>
              <c:f>Área!$B$2:$B$11</c:f>
              <c:numCache>
                <c:formatCode>General</c:formatCode>
                <c:ptCount val="10"/>
                <c:pt idx="0">
                  <c:v>98</c:v>
                </c:pt>
                <c:pt idx="1">
                  <c:v>91</c:v>
                </c:pt>
                <c:pt idx="2">
                  <c:v>50</c:v>
                </c:pt>
                <c:pt idx="3">
                  <c:v>34</c:v>
                </c:pt>
                <c:pt idx="4">
                  <c:v>33</c:v>
                </c:pt>
                <c:pt idx="5">
                  <c:v>30</c:v>
                </c:pt>
                <c:pt idx="6">
                  <c:v>27</c:v>
                </c:pt>
                <c:pt idx="7">
                  <c:v>27</c:v>
                </c:pt>
                <c:pt idx="8">
                  <c:v>26</c:v>
                </c:pt>
                <c:pt idx="9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B5-4BD2-B4E8-F59765D9084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86189072"/>
        <c:axId val="569870688"/>
      </c:bar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Autor!$B$1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Autor!$D$2:$D$11</c:f>
              <c:strCache>
                <c:ptCount val="10"/>
                <c:pt idx="0">
                  <c:v>LONGO, E</c:v>
                </c:pt>
                <c:pt idx="1">
                  <c:v>ANDRES, J</c:v>
                </c:pt>
                <c:pt idx="2">
                  <c:v>GRACIA, L</c:v>
                </c:pt>
                <c:pt idx="3">
                  <c:v>BELTRAN, A</c:v>
                </c:pt>
                <c:pt idx="4">
                  <c:v>ALBURQUERQUE-SENDIN, F</c:v>
                </c:pt>
                <c:pt idx="5">
                  <c:v>VARELA, JA</c:v>
                </c:pt>
                <c:pt idx="6">
                  <c:v>LEITE, ER</c:v>
                </c:pt>
                <c:pt idx="7">
                  <c:v>CAVALCANTE, LS</c:v>
                </c:pt>
                <c:pt idx="8">
                  <c:v>SAMBRANO, JR</c:v>
                </c:pt>
                <c:pt idx="9">
                  <c:v>GUISAN, JM</c:v>
                </c:pt>
              </c:strCache>
            </c:strRef>
          </c:cat>
          <c:val>
            <c:numRef>
              <c:f>Autor!$B$2:$B$11</c:f>
              <c:numCache>
                <c:formatCode>General</c:formatCode>
                <c:ptCount val="10"/>
                <c:pt idx="0">
                  <c:v>122</c:v>
                </c:pt>
                <c:pt idx="1">
                  <c:v>111</c:v>
                </c:pt>
                <c:pt idx="2">
                  <c:v>42</c:v>
                </c:pt>
                <c:pt idx="3">
                  <c:v>31</c:v>
                </c:pt>
                <c:pt idx="4">
                  <c:v>23</c:v>
                </c:pt>
                <c:pt idx="5">
                  <c:v>21</c:v>
                </c:pt>
                <c:pt idx="6">
                  <c:v>18</c:v>
                </c:pt>
                <c:pt idx="7">
                  <c:v>17</c:v>
                </c:pt>
                <c:pt idx="8">
                  <c:v>17</c:v>
                </c:pt>
                <c:pt idx="9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A6-4E08-A371-88AD8459E83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86189072"/>
        <c:axId val="569870688"/>
      </c:bar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'Palavra-chave'!$B$1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'Palavra-chave'!$D$2:$D$11</c:f>
              <c:strCache>
                <c:ptCount val="10"/>
                <c:pt idx="0">
                  <c:v>photoluminescence</c:v>
                </c:pt>
                <c:pt idx="1">
                  <c:v>cerrado</c:v>
                </c:pt>
                <c:pt idx="2">
                  <c:v>morphology</c:v>
                </c:pt>
                <c:pt idx="3">
                  <c:v>allelopathy</c:v>
                </c:pt>
                <c:pt idx="4">
                  <c:v>rehabilitation</c:v>
                </c:pt>
                <c:pt idx="5">
                  <c:v>wulff construction</c:v>
                </c:pt>
                <c:pt idx="6">
                  <c:v>brazil</c:v>
                </c:pt>
                <c:pt idx="7">
                  <c:v>density functional calculations</c:v>
                </c:pt>
                <c:pt idx="8">
                  <c:v>photocatalysis</c:v>
                </c:pt>
                <c:pt idx="9">
                  <c:v>surface energy</c:v>
                </c:pt>
              </c:strCache>
            </c:strRef>
          </c:cat>
          <c:val>
            <c:numRef>
              <c:f>'Palavra-chave'!$B$2:$B$11</c:f>
              <c:numCache>
                <c:formatCode>General</c:formatCode>
                <c:ptCount val="10"/>
                <c:pt idx="0">
                  <c:v>14</c:v>
                </c:pt>
                <c:pt idx="1">
                  <c:v>9</c:v>
                </c:pt>
                <c:pt idx="2">
                  <c:v>9</c:v>
                </c:pt>
                <c:pt idx="3">
                  <c:v>8</c:v>
                </c:pt>
                <c:pt idx="4">
                  <c:v>7</c:v>
                </c:pt>
                <c:pt idx="5">
                  <c:v>6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87-4F2D-830C-325C58DB88C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86189072"/>
        <c:axId val="569870688"/>
      </c:bar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Instituições!$B$1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Instituições!$D$2:$D$11</c:f>
              <c:strCache>
                <c:ptCount val="10"/>
                <c:pt idx="0">
                  <c:v>Universitat Jaume I (UJI)</c:v>
                </c:pt>
                <c:pt idx="1">
                  <c:v>Consejo Superior de Investigaciones Científicas (CSIC)</c:v>
                </c:pt>
                <c:pt idx="2">
                  <c:v>Universitat de Valencia (UV)</c:v>
                </c:pt>
                <c:pt idx="3">
                  <c:v>Universitat Autònoma de Barcelona (UAB)</c:v>
                </c:pt>
                <c:pt idx="4">
                  <c:v>Universitat de Barcelona (UB)</c:v>
                </c:pt>
                <c:pt idx="5">
                  <c:v>Universidad de Cádiz (UCA)</c:v>
                </c:pt>
                <c:pt idx="6">
                  <c:v>Universidad de Salamanca (USAL)</c:v>
                </c:pt>
                <c:pt idx="7">
                  <c:v>Universidad de Alicante (UA)</c:v>
                </c:pt>
                <c:pt idx="8">
                  <c:v>Universitat Politècnica de Catalunya (UPC)</c:v>
                </c:pt>
                <c:pt idx="9">
                  <c:v>Universidad de Granada (UGR)</c:v>
                </c:pt>
              </c:strCache>
            </c:strRef>
          </c:cat>
          <c:val>
            <c:numRef>
              <c:f>Instituições!$B$2:$B$11</c:f>
              <c:numCache>
                <c:formatCode>General</c:formatCode>
                <c:ptCount val="10"/>
                <c:pt idx="0">
                  <c:v>119</c:v>
                </c:pt>
                <c:pt idx="1">
                  <c:v>77</c:v>
                </c:pt>
                <c:pt idx="2">
                  <c:v>35</c:v>
                </c:pt>
                <c:pt idx="3">
                  <c:v>28</c:v>
                </c:pt>
                <c:pt idx="4">
                  <c:v>24</c:v>
                </c:pt>
                <c:pt idx="5">
                  <c:v>23</c:v>
                </c:pt>
                <c:pt idx="6">
                  <c:v>23</c:v>
                </c:pt>
                <c:pt idx="7">
                  <c:v>17</c:v>
                </c:pt>
                <c:pt idx="8">
                  <c:v>17</c:v>
                </c:pt>
                <c:pt idx="9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80-4DD5-A8DF-6A1CCB09FA2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UJI!$B$17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UJI!$D$19:$D$28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UJI!$B$19:$B$28</c:f>
              <c:numCache>
                <c:formatCode>General</c:formatCode>
                <c:ptCount val="10"/>
                <c:pt idx="0">
                  <c:v>12</c:v>
                </c:pt>
                <c:pt idx="1">
                  <c:v>10</c:v>
                </c:pt>
                <c:pt idx="2">
                  <c:v>13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9</c:v>
                </c:pt>
                <c:pt idx="7">
                  <c:v>7</c:v>
                </c:pt>
                <c:pt idx="8">
                  <c:v>2</c:v>
                </c:pt>
                <c:pt idx="9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2CF-4796-9CBE-5AA9373748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UJI!$G$17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UJI!$I$18:$I$27</c:f>
              <c:strCache>
                <c:ptCount val="10"/>
                <c:pt idx="0">
                  <c:v>chemistry, physical</c:v>
                </c:pt>
                <c:pt idx="1">
                  <c:v>materials science, multidisciplinary</c:v>
                </c:pt>
                <c:pt idx="2">
                  <c:v>physics, applied</c:v>
                </c:pt>
                <c:pt idx="3">
                  <c:v>nanoscience &amp; nanotechnology</c:v>
                </c:pt>
                <c:pt idx="4">
                  <c:v>chemistry, multidisciplinary</c:v>
                </c:pt>
                <c:pt idx="5">
                  <c:v>physics, condensed matter</c:v>
                </c:pt>
                <c:pt idx="6">
                  <c:v>chemistry, inorganic &amp; nuclear</c:v>
                </c:pt>
                <c:pt idx="7">
                  <c:v>physics, atomic, molecular &amp; chemical</c:v>
                </c:pt>
                <c:pt idx="8">
                  <c:v>crystallography</c:v>
                </c:pt>
                <c:pt idx="9">
                  <c:v>electrochemistry</c:v>
                </c:pt>
              </c:strCache>
            </c:strRef>
          </c:cat>
          <c:val>
            <c:numRef>
              <c:f>UJI!$G$18:$G$27</c:f>
              <c:numCache>
                <c:formatCode>General</c:formatCode>
                <c:ptCount val="10"/>
                <c:pt idx="0">
                  <c:v>48</c:v>
                </c:pt>
                <c:pt idx="1">
                  <c:v>38</c:v>
                </c:pt>
                <c:pt idx="2">
                  <c:v>24</c:v>
                </c:pt>
                <c:pt idx="3">
                  <c:v>18</c:v>
                </c:pt>
                <c:pt idx="4">
                  <c:v>16</c:v>
                </c:pt>
                <c:pt idx="5">
                  <c:v>16</c:v>
                </c:pt>
                <c:pt idx="6">
                  <c:v>14</c:v>
                </c:pt>
                <c:pt idx="7">
                  <c:v>11</c:v>
                </c:pt>
                <c:pt idx="8">
                  <c:v>7</c:v>
                </c:pt>
                <c:pt idx="9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83-48C2-81B4-C7F4696A2C3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UJI!$L$17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UJI!$N$18:$N$27</c:f>
              <c:strCache>
                <c:ptCount val="10"/>
                <c:pt idx="0">
                  <c:v>LONGO, E</c:v>
                </c:pt>
                <c:pt idx="1">
                  <c:v>ANDRES, J</c:v>
                </c:pt>
                <c:pt idx="2">
                  <c:v>GRACIA, L</c:v>
                </c:pt>
                <c:pt idx="3">
                  <c:v>BELTRAN, A</c:v>
                </c:pt>
                <c:pt idx="4">
                  <c:v>VARELA, JA</c:v>
                </c:pt>
                <c:pt idx="5">
                  <c:v>LEITE, ER</c:v>
                </c:pt>
                <c:pt idx="6">
                  <c:v>BISQUERT, J</c:v>
                </c:pt>
                <c:pt idx="7">
                  <c:v>GARCIA-BELMONTE, G</c:v>
                </c:pt>
                <c:pt idx="8">
                  <c:v>SAMBRANO, JR</c:v>
                </c:pt>
                <c:pt idx="9">
                  <c:v>CAVALCANTE, LS</c:v>
                </c:pt>
              </c:strCache>
            </c:strRef>
          </c:cat>
          <c:val>
            <c:numRef>
              <c:f>UJI!$L$18:$L$27</c:f>
              <c:numCache>
                <c:formatCode>General</c:formatCode>
                <c:ptCount val="10"/>
                <c:pt idx="0">
                  <c:v>99</c:v>
                </c:pt>
                <c:pt idx="1">
                  <c:v>94</c:v>
                </c:pt>
                <c:pt idx="2">
                  <c:v>36</c:v>
                </c:pt>
                <c:pt idx="3">
                  <c:v>30</c:v>
                </c:pt>
                <c:pt idx="4">
                  <c:v>19</c:v>
                </c:pt>
                <c:pt idx="5">
                  <c:v>17</c:v>
                </c:pt>
                <c:pt idx="6">
                  <c:v>15</c:v>
                </c:pt>
                <c:pt idx="7">
                  <c:v>15</c:v>
                </c:pt>
                <c:pt idx="8">
                  <c:v>15</c:v>
                </c:pt>
                <c:pt idx="9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CE-480D-B0EE-695803E7151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567DD43D-0AD9-4AC5-A8E7-23D914F9A47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BB2BE93-B0FB-405B-96A4-4E62F35CEC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AEFB4-2E3E-4F1A-84C4-150DF81B3630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31CC414-7C2E-47DA-ACCF-89D061006B1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39788BB-CA15-4ECC-840F-0BA60AB026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1FE9C-1110-45B4-AF76-23A5EBFC96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6421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3508CA-46D3-4C37-91F8-2232D50641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85A670-E8B0-4813-BE89-6FE913FC7D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2BFEA9F-4FB0-4BC2-BFAF-65A5A64705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D129A4-FE62-4314-AF3E-40D2EA627DF3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EB738D-FD37-4B62-A88D-E69F5EB38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E6B69C5-58BB-4980-A415-F9DC9ECD6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DADF85-4BAE-4996-9848-C08F05B45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493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61C8D8-5CDD-42C7-899C-10D586209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E038D0-B0A0-47BB-BC35-AF95511492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9BD60C1-A303-4000-95CD-B4F9991D46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C077098-9183-4D86-8624-B9B3649D1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EB4118D-8B90-4A1B-98D3-2B36DFA86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101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A5888C0-264D-4D19-B5EF-6A5101557B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C085566-8DEC-4AA5-AAFE-C379FEBCC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74E429-0635-4621-B970-F0870B904B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E99EA12-C186-4D43-A4B4-1F09A9042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B952C28-619D-4E26-8E22-133CF358F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7293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D02408-A5A8-41D6-93F9-0E1DF9D07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4BF4D2-C1E7-46B7-BE7A-E7342D5EA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BE2333-BDC1-4796-9B84-BD8BFC568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B14D8A-AC69-4317-BFFC-268C7E2D0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0A5095-C94E-4968-9048-5AB0A830D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515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09BD29-FC06-4D6F-8A9F-00188DA19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DC1E6A5-0883-4EFF-9D10-362C44177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E75043-35C9-44B2-BC35-BD50890369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18FF212-37FD-4C07-BC09-A1E46079A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9831DC-0303-42F9-9E3B-6605D9EA4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670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66F57A-AE5D-40E3-A6B2-65FFAED60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9521AD-B847-4759-8C39-BE7F41DAFB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2D1B613-7DFA-4A26-A01C-7E023B4AAE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AAC2D94-DB8B-4954-B027-9B09CF580C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6970426-9EDE-4297-A043-15204BC1C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CD2DACF-844F-49E5-BCEA-3BCBCC361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5080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984152-00E1-456A-A75D-A6C777296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7CFD734-AB23-43F1-9476-EDDF8ECB2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B0EBFD6-282F-4197-971C-EEDD4DEFD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31831F0-B54D-4E32-8C48-85FB392C2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0E2EB79-429E-4555-89DD-9D2B4AF8EA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26E8B8F-5FF6-4B36-AB81-3F6E25029E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D129A4-FE62-4314-AF3E-40D2EA627DF3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51F98D5-0020-4F59-BEFD-ADA224FD9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F5F6203-AD7A-495C-9CDC-4C067E14D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DADF85-4BAE-4996-9848-C08F05B45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6682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7FA788-73DE-493A-8F32-95C90FDFA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000" b="1"/>
            </a:lvl1pPr>
          </a:lstStyle>
          <a:p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819498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DC066B1-5B68-48A2-A052-D424678112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E920DB5-1A77-4FBE-A800-208D6BFFE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0700394-BABF-42E5-8A85-A18BFF95A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934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E87B1C-EE6E-46BA-9635-CA560DEFA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3B07AF-6723-474F-BDF2-EC75F3D69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3DB9CB9-CBAA-42FE-85D2-F5A986DDC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31A1D10-D259-4548-9268-1381A2C935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42960FD-EE1F-4BA8-A90A-1A3E00861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F420A1A-4022-4F23-A894-D03E2C219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373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73BF50-EFCD-4530-87AC-C5CBEB0A3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4EFB6B5-588B-440F-8986-93419778D8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6045695-B4C0-402D-8F59-89C0BA9DD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7BF31E9-BA18-4FFC-90D0-D571856B9B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AA331A5-915E-42EC-ABA2-76C30E7A1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2CB02DA-9E33-4101-A457-AA310A6D0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270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43345B4-8343-46F3-ADDB-7C2E04C7B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DCCFBA9-0394-4DE1-8E50-8C4C7A145966}"/>
              </a:ext>
            </a:extLst>
          </p:cNvPr>
          <p:cNvSpPr/>
          <p:nvPr userDrawn="1"/>
        </p:nvSpPr>
        <p:spPr>
          <a:xfrm>
            <a:off x="9858714" y="6509419"/>
            <a:ext cx="725212" cy="29440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tx1"/>
                </a:solidFill>
                <a:latin typeface="Open Sans"/>
              </a:rPr>
              <a:t>SPDI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A92411FB-D4A6-4C7D-B594-BC3504D747E0}"/>
              </a:ext>
            </a:extLst>
          </p:cNvPr>
          <p:cNvSpPr/>
          <p:nvPr userDrawn="1"/>
        </p:nvSpPr>
        <p:spPr>
          <a:xfrm>
            <a:off x="10636476" y="6508604"/>
            <a:ext cx="725212" cy="29521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tx1"/>
                </a:solidFill>
                <a:latin typeface="Open Sans" panose="020B0606030504020204"/>
              </a:rPr>
              <a:t>SRInter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24E579F7-C1AC-467F-9898-47A248DD9727}"/>
              </a:ext>
            </a:extLst>
          </p:cNvPr>
          <p:cNvSpPr/>
          <p:nvPr userDrawn="1"/>
        </p:nvSpPr>
        <p:spPr>
          <a:xfrm>
            <a:off x="11414238" y="6508604"/>
            <a:ext cx="725212" cy="29521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Open Sans" panose="020B0606030504020204"/>
              </a:rPr>
              <a:t>UFSCar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34A053F8-B9AC-4029-850C-836521C586BB}"/>
              </a:ext>
            </a:extLst>
          </p:cNvPr>
          <p:cNvSpPr/>
          <p:nvPr userDrawn="1"/>
        </p:nvSpPr>
        <p:spPr>
          <a:xfrm>
            <a:off x="52550" y="6509419"/>
            <a:ext cx="4561472" cy="29440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400" b="0" dirty="0">
                <a:solidFill>
                  <a:schemeClr val="tx1"/>
                </a:solidFill>
                <a:latin typeface="Open Sans" panose="020B0606030504020204"/>
              </a:rPr>
              <a:t>Fonte: </a:t>
            </a:r>
            <a:r>
              <a:rPr lang="pt-BR" sz="1400" b="0" dirty="0" err="1">
                <a:solidFill>
                  <a:schemeClr val="tx1"/>
                </a:solidFill>
                <a:latin typeface="Open Sans" panose="020B0606030504020204"/>
              </a:rPr>
              <a:t>WoS</a:t>
            </a:r>
            <a:r>
              <a:rPr lang="pt-BR" sz="1400" b="0" dirty="0">
                <a:solidFill>
                  <a:schemeClr val="tx1"/>
                </a:solidFill>
                <a:latin typeface="Open Sans" panose="020B0606030504020204"/>
              </a:rPr>
              <a:t>, dados coletados em 21/02/2019</a:t>
            </a:r>
          </a:p>
        </p:txBody>
      </p:sp>
    </p:spTree>
    <p:extLst>
      <p:ext uri="{BB962C8B-B14F-4D97-AF65-F5344CB8AC3E}">
        <p14:creationId xmlns:p14="http://schemas.microsoft.com/office/powerpoint/2010/main" val="345333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chemeClr val="tx1"/>
          </a:solidFill>
          <a:latin typeface="Open Sans" panose="020B0606030504020204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0664B-6438-4A55-8BF1-3D23CDDF1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na Web </a:t>
            </a:r>
            <a:r>
              <a:rPr lang="pt-BR" sz="2000" dirty="0" err="1"/>
              <a:t>of</a:t>
            </a:r>
            <a:r>
              <a:rPr lang="pt-BR" sz="2000" dirty="0"/>
              <a:t> Science, em colaboração internacional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1C57B0F2-D40D-455A-A22F-49D16F5413EC}"/>
              </a:ext>
            </a:extLst>
          </p:cNvPr>
          <p:cNvSpPr/>
          <p:nvPr/>
        </p:nvSpPr>
        <p:spPr>
          <a:xfrm rot="5400000">
            <a:off x="2633328" y="3384575"/>
            <a:ext cx="829341" cy="60960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17A6A0E-9CDA-47AF-BAA7-1478E9B16A0C}"/>
              </a:ext>
            </a:extLst>
          </p:cNvPr>
          <p:cNvSpPr txBox="1"/>
          <p:nvPr/>
        </p:nvSpPr>
        <p:spPr>
          <a:xfrm>
            <a:off x="425182" y="883519"/>
            <a:ext cx="113416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>
                <a:latin typeface="Open Sans" panose="020B0606030504020204"/>
              </a:rPr>
              <a:t>Busca realizada na Web </a:t>
            </a:r>
            <a:r>
              <a:rPr lang="pt-BR" sz="2000" dirty="0" err="1">
                <a:latin typeface="Open Sans" panose="020B0606030504020204"/>
              </a:rPr>
              <a:t>of</a:t>
            </a:r>
            <a:r>
              <a:rPr lang="pt-BR" sz="2000" dirty="0">
                <a:latin typeface="Open Sans" panose="020B0606030504020204"/>
              </a:rPr>
              <a:t> Science em 21/02/2019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>
                <a:latin typeface="Open Sans" panose="020B0606030504020204"/>
              </a:rPr>
              <a:t>Total: 20063 </a:t>
            </a:r>
            <a:r>
              <a:rPr lang="pt-BR" sz="2000" dirty="0" err="1">
                <a:latin typeface="Open Sans" panose="020B0606030504020204"/>
              </a:rPr>
              <a:t>papers</a:t>
            </a: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 err="1">
                <a:latin typeface="Open Sans" panose="020B0606030504020204"/>
              </a:rPr>
              <a:t>Article</a:t>
            </a:r>
            <a:r>
              <a:rPr lang="pt-BR" sz="2000" dirty="0">
                <a:latin typeface="Open Sans" panose="020B0606030504020204"/>
              </a:rPr>
              <a:t>, </a:t>
            </a:r>
            <a:r>
              <a:rPr lang="pt-BR" sz="2000" dirty="0" err="1">
                <a:latin typeface="Open Sans" panose="020B0606030504020204"/>
              </a:rPr>
              <a:t>Letters</a:t>
            </a:r>
            <a:r>
              <a:rPr lang="pt-BR" sz="2000" dirty="0">
                <a:latin typeface="Open Sans" panose="020B0606030504020204"/>
              </a:rPr>
              <a:t>, Notes, Reviews (</a:t>
            </a:r>
            <a:r>
              <a:rPr lang="pt-BR" sz="2000" dirty="0" err="1">
                <a:latin typeface="Open Sans" panose="020B0606030504020204"/>
              </a:rPr>
              <a:t>Proceedings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excluded</a:t>
            </a:r>
            <a:r>
              <a:rPr lang="pt-BR" sz="2000" dirty="0">
                <a:latin typeface="Open Sans" panose="020B0606030504020204"/>
              </a:rPr>
              <a:t>): 16364 </a:t>
            </a:r>
            <a:r>
              <a:rPr lang="pt-BR" sz="2000" dirty="0" err="1">
                <a:latin typeface="Open Sans" panose="020B0606030504020204"/>
              </a:rPr>
              <a:t>papers</a:t>
            </a: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>
                <a:latin typeface="Open Sans" panose="020B0606030504020204"/>
              </a:rPr>
              <a:t>Expressão de busca utilizada disponível em http://spdi.ufscar.</a:t>
            </a:r>
            <a:r>
              <a:rPr lang="pt-BR" sz="2000" dirty="0"/>
              <a:t>br/</a:t>
            </a:r>
            <a:endParaRPr lang="pt-BR" sz="2000" dirty="0">
              <a:latin typeface="Open Sans" panose="020B0606030504020204"/>
            </a:endParaRPr>
          </a:p>
        </p:txBody>
      </p:sp>
    </p:spTree>
    <p:extLst>
      <p:ext uri="{BB962C8B-B14F-4D97-AF65-F5344CB8AC3E}">
        <p14:creationId xmlns:p14="http://schemas.microsoft.com/office/powerpoint/2010/main" val="3069296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Universitat</a:t>
            </a:r>
            <a:r>
              <a:rPr lang="pt-BR" dirty="0"/>
              <a:t> </a:t>
            </a:r>
            <a:r>
              <a:rPr lang="pt-BR" dirty="0" err="1"/>
              <a:t>Jaume</a:t>
            </a:r>
            <a:r>
              <a:rPr lang="pt-BR" dirty="0"/>
              <a:t> I (UJI), </a:t>
            </a:r>
            <a:r>
              <a:rPr lang="pt-BR" sz="2000" dirty="0"/>
              <a:t>por autor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A245DF4A-AD7A-4992-B1E6-2156EC4EF1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2650326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9452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Consejo</a:t>
            </a:r>
            <a:r>
              <a:rPr lang="pt-BR" dirty="0"/>
              <a:t> Superior de </a:t>
            </a:r>
            <a:r>
              <a:rPr lang="pt-BR" dirty="0" err="1"/>
              <a:t>Investigaciones</a:t>
            </a:r>
            <a:r>
              <a:rPr lang="pt-BR" dirty="0"/>
              <a:t> Científicas (CSIC)</a:t>
            </a:r>
            <a:r>
              <a:rPr lang="pt-BR" sz="2000" dirty="0"/>
              <a:t>, 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9D9AB660-1FE5-4D3F-A9DB-BD196B44F4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120998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5174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</a:t>
            </a:r>
            <a:r>
              <a:rPr lang="pt-BR" dirty="0"/>
              <a:t>com </a:t>
            </a:r>
            <a:r>
              <a:rPr lang="pt-BR" dirty="0" err="1"/>
              <a:t>Consejo</a:t>
            </a:r>
            <a:r>
              <a:rPr lang="pt-BR" dirty="0"/>
              <a:t> Superior de </a:t>
            </a:r>
            <a:r>
              <a:rPr lang="pt-BR" dirty="0" err="1"/>
              <a:t>Investigaciones</a:t>
            </a:r>
            <a:r>
              <a:rPr lang="pt-BR" dirty="0"/>
              <a:t> Científicas (CSIC), </a:t>
            </a:r>
            <a:r>
              <a:rPr lang="pt-BR" sz="2000" dirty="0"/>
              <a:t>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23772F7C-8135-4C97-8A51-47CC2E8D85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7667685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2809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Consejo</a:t>
            </a:r>
            <a:r>
              <a:rPr lang="pt-BR" dirty="0"/>
              <a:t> Superior de </a:t>
            </a:r>
            <a:r>
              <a:rPr lang="pt-BR" dirty="0" err="1"/>
              <a:t>Investigaciones</a:t>
            </a:r>
            <a:r>
              <a:rPr lang="pt-BR" dirty="0"/>
              <a:t> Científicas (CSIC), </a:t>
            </a:r>
            <a:r>
              <a:rPr lang="pt-BR" sz="2000" dirty="0"/>
              <a:t>por autor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439DA47D-ABD2-43D6-8EB0-E97277F48D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3915525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9982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Universitat</a:t>
            </a:r>
            <a:r>
              <a:rPr lang="pt-BR" dirty="0"/>
              <a:t> de Valencia (UV)</a:t>
            </a:r>
            <a:r>
              <a:rPr lang="pt-BR" sz="2000" dirty="0"/>
              <a:t>, 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2D80213B-C524-4B4E-9A41-AD8581609F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8969663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5872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</a:t>
            </a:r>
            <a:r>
              <a:rPr lang="pt-BR" dirty="0"/>
              <a:t>com </a:t>
            </a:r>
            <a:r>
              <a:rPr lang="pt-BR" dirty="0" err="1"/>
              <a:t>Universitat</a:t>
            </a:r>
            <a:r>
              <a:rPr lang="pt-BR" dirty="0"/>
              <a:t> de Valencia (UV), </a:t>
            </a:r>
            <a:r>
              <a:rPr lang="pt-BR" sz="2000" dirty="0"/>
              <a:t>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C94B4AC-FA4F-463A-8F9F-E558077F1D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2097659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0326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Universitat</a:t>
            </a:r>
            <a:r>
              <a:rPr lang="pt-BR" dirty="0"/>
              <a:t> de Valencia (UV), </a:t>
            </a:r>
            <a:r>
              <a:rPr lang="pt-BR" sz="2000" dirty="0"/>
              <a:t>por autor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9627A5C3-A1C3-442D-9D93-53E27D3743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0076732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79395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Universitat</a:t>
            </a:r>
            <a:r>
              <a:rPr lang="pt-BR" dirty="0"/>
              <a:t> </a:t>
            </a:r>
            <a:r>
              <a:rPr lang="pt-BR" dirty="0" err="1"/>
              <a:t>Autònoma</a:t>
            </a:r>
            <a:r>
              <a:rPr lang="pt-BR" dirty="0"/>
              <a:t> de Barcelona (UAB)</a:t>
            </a:r>
            <a:r>
              <a:rPr lang="pt-BR" sz="2000" dirty="0"/>
              <a:t>, por ano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C8FBF6F-7D53-4BAD-A87E-E2720B32B6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0117541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51257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</a:t>
            </a:r>
            <a:r>
              <a:rPr lang="pt-BR" dirty="0"/>
              <a:t>com </a:t>
            </a:r>
            <a:r>
              <a:rPr lang="pt-BR" dirty="0" err="1"/>
              <a:t>Universitat</a:t>
            </a:r>
            <a:r>
              <a:rPr lang="pt-BR" dirty="0"/>
              <a:t> </a:t>
            </a:r>
            <a:r>
              <a:rPr lang="pt-BR" dirty="0" err="1"/>
              <a:t>Autònoma</a:t>
            </a:r>
            <a:r>
              <a:rPr lang="pt-BR" dirty="0"/>
              <a:t> de Barcelona (UAB), </a:t>
            </a:r>
            <a:r>
              <a:rPr lang="pt-BR" sz="2000" dirty="0"/>
              <a:t>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85C43C66-31C4-44E1-9EA0-65A659693A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5607255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4132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Universitat</a:t>
            </a:r>
            <a:r>
              <a:rPr lang="pt-BR" dirty="0"/>
              <a:t> </a:t>
            </a:r>
            <a:r>
              <a:rPr lang="pt-BR" dirty="0" err="1"/>
              <a:t>Autònoma</a:t>
            </a:r>
            <a:r>
              <a:rPr lang="pt-BR" dirty="0"/>
              <a:t> de Barcelona (UAB), </a:t>
            </a:r>
            <a:r>
              <a:rPr lang="pt-BR" sz="2000" dirty="0"/>
              <a:t>por autor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258121BF-00C7-4B94-AC2E-895DF85B1C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9511141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8739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0664B-6438-4A55-8BF1-3D23CDDF1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internacional, por país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D9033485-D8A6-4126-B6DB-3234B7358C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2021547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12618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Universitat</a:t>
            </a:r>
            <a:r>
              <a:rPr lang="pt-BR" dirty="0"/>
              <a:t> de Barcelona (UB)</a:t>
            </a:r>
            <a:r>
              <a:rPr lang="pt-BR" sz="2000" dirty="0"/>
              <a:t>, 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D118C83F-7428-4BB5-A66D-895A1DC9ED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5572207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52672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</a:t>
            </a:r>
            <a:r>
              <a:rPr lang="pt-BR" dirty="0"/>
              <a:t>com </a:t>
            </a:r>
            <a:r>
              <a:rPr lang="pt-BR" dirty="0" err="1"/>
              <a:t>Universitat</a:t>
            </a:r>
            <a:r>
              <a:rPr lang="pt-BR" dirty="0"/>
              <a:t> de Barcelona (UB), </a:t>
            </a:r>
            <a:r>
              <a:rPr lang="pt-BR" sz="2000" dirty="0"/>
              <a:t>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35D54DAE-FE17-4A59-BA11-3E97EF6F71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7415993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04800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Universitat</a:t>
            </a:r>
            <a:r>
              <a:rPr lang="pt-BR" dirty="0"/>
              <a:t> de Barcelona (UB), </a:t>
            </a:r>
            <a:r>
              <a:rPr lang="pt-BR" sz="2000" dirty="0"/>
              <a:t>por autor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677A6617-1C94-4C6F-BB04-77536913A4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2742406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37637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Agrupar 17">
            <a:extLst>
              <a:ext uri="{FF2B5EF4-FFF2-40B4-BE49-F238E27FC236}">
                <a16:creationId xmlns:a16="http://schemas.microsoft.com/office/drawing/2014/main" id="{7976DED0-609F-4DA4-9FE9-CF783015C145}"/>
              </a:ext>
            </a:extLst>
          </p:cNvPr>
          <p:cNvGrpSpPr/>
          <p:nvPr/>
        </p:nvGrpSpPr>
        <p:grpSpPr>
          <a:xfrm>
            <a:off x="-2" y="-1"/>
            <a:ext cx="12181492" cy="6847247"/>
            <a:chOff x="-2" y="-1"/>
            <a:chExt cx="12181492" cy="6847247"/>
          </a:xfrm>
          <a:solidFill>
            <a:schemeClr val="bg1"/>
          </a:solidFill>
        </p:grpSpPr>
        <p:grpSp>
          <p:nvGrpSpPr>
            <p:cNvPr id="19" name="Agrupar 18">
              <a:extLst>
                <a:ext uri="{FF2B5EF4-FFF2-40B4-BE49-F238E27FC236}">
                  <a16:creationId xmlns:a16="http://schemas.microsoft.com/office/drawing/2014/main" id="{E16FB194-A412-4AD8-9E53-490C1057A5E1}"/>
                </a:ext>
              </a:extLst>
            </p:cNvPr>
            <p:cNvGrpSpPr/>
            <p:nvPr/>
          </p:nvGrpSpPr>
          <p:grpSpPr>
            <a:xfrm>
              <a:off x="-2" y="2365744"/>
              <a:ext cx="12181369" cy="4481502"/>
              <a:chOff x="-2" y="2365744"/>
              <a:chExt cx="12181369" cy="4481502"/>
            </a:xfrm>
            <a:grpFill/>
          </p:grpSpPr>
          <p:sp>
            <p:nvSpPr>
              <p:cNvPr id="22" name="Retângulo 21">
                <a:extLst>
                  <a:ext uri="{FF2B5EF4-FFF2-40B4-BE49-F238E27FC236}">
                    <a16:creationId xmlns:a16="http://schemas.microsoft.com/office/drawing/2014/main" id="{D936A578-C1A1-4B13-A084-B0DBA5A1F6A6}"/>
                  </a:ext>
                </a:extLst>
              </p:cNvPr>
              <p:cNvSpPr/>
              <p:nvPr/>
            </p:nvSpPr>
            <p:spPr>
              <a:xfrm rot="5400000">
                <a:off x="5676011" y="341892"/>
                <a:ext cx="829341" cy="12181367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" name="Retângulo 22">
                <a:extLst>
                  <a:ext uri="{FF2B5EF4-FFF2-40B4-BE49-F238E27FC236}">
                    <a16:creationId xmlns:a16="http://schemas.microsoft.com/office/drawing/2014/main" id="{C5816D09-4EAC-4360-997D-FF9BA91A5C26}"/>
                  </a:ext>
                </a:extLst>
              </p:cNvPr>
              <p:cNvSpPr/>
              <p:nvPr/>
            </p:nvSpPr>
            <p:spPr>
              <a:xfrm>
                <a:off x="0" y="2365744"/>
                <a:ext cx="829341" cy="2105246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CFAE87B3-9736-46BE-8028-9D1F9C88C57E}"/>
                  </a:ext>
                </a:extLst>
              </p:cNvPr>
              <p:cNvSpPr/>
              <p:nvPr/>
            </p:nvSpPr>
            <p:spPr>
              <a:xfrm>
                <a:off x="11352026" y="2365744"/>
                <a:ext cx="829341" cy="2105246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id="{452FB54A-BDFE-4E9C-8675-C399AD9103BF}"/>
                </a:ext>
              </a:extLst>
            </p:cNvPr>
            <p:cNvSpPr/>
            <p:nvPr/>
          </p:nvSpPr>
          <p:spPr>
            <a:xfrm>
              <a:off x="0" y="1"/>
              <a:ext cx="414672" cy="88351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Retângulo 20">
              <a:extLst>
                <a:ext uri="{FF2B5EF4-FFF2-40B4-BE49-F238E27FC236}">
                  <a16:creationId xmlns:a16="http://schemas.microsoft.com/office/drawing/2014/main" id="{14C99F2B-1D9B-4797-A697-285E27454C92}"/>
                </a:ext>
              </a:extLst>
            </p:cNvPr>
            <p:cNvSpPr/>
            <p:nvPr/>
          </p:nvSpPr>
          <p:spPr>
            <a:xfrm>
              <a:off x="11766818" y="-1"/>
              <a:ext cx="414672" cy="883519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2" name="Título 1">
            <a:extLst>
              <a:ext uri="{FF2B5EF4-FFF2-40B4-BE49-F238E27FC236}">
                <a16:creationId xmlns:a16="http://schemas.microsoft.com/office/drawing/2014/main" id="{A66ED242-DB48-42EB-967E-7FA556E3599D}"/>
              </a:ext>
            </a:extLst>
          </p:cNvPr>
          <p:cNvSpPr txBox="1">
            <a:spLocks/>
          </p:cNvSpPr>
          <p:nvPr/>
        </p:nvSpPr>
        <p:spPr>
          <a:xfrm>
            <a:off x="829341" y="53164"/>
            <a:ext cx="10522685" cy="6751672"/>
          </a:xfrm>
          <a:prstGeom prst="rect">
            <a:avLst/>
          </a:prstGeom>
          <a:noFill/>
          <a:ln w="31750" cap="sq">
            <a:noFill/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UFSCar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Universidade Federal de São Carlos</a:t>
            </a: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SPDI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Secretaria Geral de Planejamento e Desenvolvimento Institucionais</a:t>
            </a: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SRInter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Secretaria Geral de Relações Internacionais</a:t>
            </a: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Planejamento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Leandro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Innocentini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Lopes de Faria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Maria Estela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Antonioli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Pisani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Canevarolo</a:t>
            </a: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Execução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Felipe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Nachabe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dos Santos</a:t>
            </a:r>
          </a:p>
        </p:txBody>
      </p:sp>
    </p:spTree>
    <p:extLst>
      <p:ext uri="{BB962C8B-B14F-4D97-AF65-F5344CB8AC3E}">
        <p14:creationId xmlns:p14="http://schemas.microsoft.com/office/powerpoint/2010/main" val="17623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da Espanha, por ano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89A96E24-5230-41BE-BFCB-89CACA26BD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9409011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0441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</a:t>
            </a:r>
            <a:r>
              <a:rPr lang="pt-BR" dirty="0"/>
              <a:t>da Espanha, </a:t>
            </a:r>
            <a:r>
              <a:rPr lang="pt-BR" sz="2000" dirty="0"/>
              <a:t>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912B90C1-E529-427D-B199-62140F3366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0255630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7243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da </a:t>
            </a:r>
            <a:r>
              <a:rPr lang="pt-BR" dirty="0"/>
              <a:t>Espanha, </a:t>
            </a:r>
            <a:r>
              <a:rPr lang="pt-BR" sz="2000" dirty="0"/>
              <a:t>por autor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2211D8FC-EA7C-42E3-8A35-EF7FC60294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4323292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0202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ítulo 22">
            <a:extLst>
              <a:ext uri="{FF2B5EF4-FFF2-40B4-BE49-F238E27FC236}">
                <a16:creationId xmlns:a16="http://schemas.microsoft.com/office/drawing/2014/main" id="{A0ED7597-D9D7-4EFA-BB10-40EEF810A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da </a:t>
            </a:r>
            <a:r>
              <a:rPr lang="pt-BR" dirty="0"/>
              <a:t>Espanha,</a:t>
            </a:r>
            <a:br>
              <a:rPr lang="pt-BR" sz="2000" dirty="0"/>
            </a:br>
            <a:r>
              <a:rPr lang="pt-BR" sz="2000" dirty="0"/>
              <a:t>por palavra-chave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FBF9F354-08E5-4612-88E0-325F75AFCC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8490198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5011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19538D-87B3-4287-B7B0-94EC3EC6A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</p:spPr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instituições da Espanha, por instituição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37F1F0A4-D7FF-4016-855B-6FA90FD947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944843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695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Universitat</a:t>
            </a:r>
            <a:r>
              <a:rPr lang="pt-BR" dirty="0"/>
              <a:t> </a:t>
            </a:r>
            <a:r>
              <a:rPr lang="pt-BR" dirty="0" err="1"/>
              <a:t>Jaume</a:t>
            </a:r>
            <a:r>
              <a:rPr lang="pt-BR" dirty="0"/>
              <a:t> I (UJI)</a:t>
            </a:r>
            <a:r>
              <a:rPr lang="pt-BR" sz="2000" dirty="0"/>
              <a:t>, 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EBB93D37-9171-4B9C-8F63-96DF13A31E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7058876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4933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</a:t>
            </a:r>
            <a:r>
              <a:rPr lang="pt-BR" dirty="0"/>
              <a:t>com </a:t>
            </a:r>
            <a:r>
              <a:rPr lang="pt-BR" dirty="0" err="1"/>
              <a:t>Universitat</a:t>
            </a:r>
            <a:r>
              <a:rPr lang="pt-BR" dirty="0"/>
              <a:t> </a:t>
            </a:r>
            <a:r>
              <a:rPr lang="pt-BR" dirty="0" err="1"/>
              <a:t>Jaume</a:t>
            </a:r>
            <a:r>
              <a:rPr lang="pt-BR" dirty="0"/>
              <a:t> I (UJI), </a:t>
            </a:r>
            <a:r>
              <a:rPr lang="pt-BR" sz="2000" dirty="0"/>
              <a:t>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1ECA5C07-73A4-4D28-BFB1-44658771EE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7969826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8278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a 2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392</TotalTime>
  <Words>372</Words>
  <Application>Microsoft Office PowerPoint</Application>
  <PresentationFormat>Widescreen</PresentationFormat>
  <Paragraphs>46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8" baseType="lpstr">
      <vt:lpstr>Arial</vt:lpstr>
      <vt:lpstr>Calibri</vt:lpstr>
      <vt:lpstr>Open Sans</vt:lpstr>
      <vt:lpstr>Wingdings</vt:lpstr>
      <vt:lpstr>Tema do Office</vt:lpstr>
      <vt:lpstr>Publicações da UFSCar na Web of Science, em colaboração internacional</vt:lpstr>
      <vt:lpstr>Publicações da UFSCar em colaboração internacional, por país</vt:lpstr>
      <vt:lpstr>Publicações da UFSCar em colaboração com instituições da Espanha, por ano</vt:lpstr>
      <vt:lpstr>Publicações da UFSCar em colaboração com instituições da Espanha, por área</vt:lpstr>
      <vt:lpstr>Publicações da UFSCar em colaboração com instituições da Espanha, por autor</vt:lpstr>
      <vt:lpstr>Publicações da UFSCar em colaboração com instituições da Espanha, por palavra-chave</vt:lpstr>
      <vt:lpstr>Publicações da UFSCar em colaboração com instituições da Espanha, por instituição</vt:lpstr>
      <vt:lpstr>Publicações da UFSCar em colaboração com Universitat Jaume I (UJI), por ano</vt:lpstr>
      <vt:lpstr>Publicações da UFSCar em colaboração com Universitat Jaume I (UJI), por área</vt:lpstr>
      <vt:lpstr>Publicações da UFSCar em colaboração com Universitat Jaume I (UJI), por autor</vt:lpstr>
      <vt:lpstr>Publicações da UFSCar em colaboração com Consejo Superior de Investigaciones Científicas (CSIC), por ano</vt:lpstr>
      <vt:lpstr>Publicações da UFSCar em colaboração com Consejo Superior de Investigaciones Científicas (CSIC), por área</vt:lpstr>
      <vt:lpstr>Publicações da UFSCar em colaboração com Consejo Superior de Investigaciones Científicas (CSIC), por autor</vt:lpstr>
      <vt:lpstr>Publicações da UFSCar em colaboração com Universitat de Valencia (UV), por ano</vt:lpstr>
      <vt:lpstr>Publicações da UFSCar em colaboração com Universitat de Valencia (UV), por área</vt:lpstr>
      <vt:lpstr>Publicações da UFSCar em colaboração com Universitat de Valencia (UV), por autor</vt:lpstr>
      <vt:lpstr>Publicações da UFSCar em colaboração com Universitat Autònoma de Barcelona (UAB), por ano</vt:lpstr>
      <vt:lpstr>Publicações da UFSCar em colaboração com Universitat Autònoma de Barcelona (UAB), por área</vt:lpstr>
      <vt:lpstr>Publicações da UFSCar em colaboração com Universitat Autònoma de Barcelona (UAB), por autor</vt:lpstr>
      <vt:lpstr>Publicações da UFSCar em colaboração com Universitat de Barcelona (UB), por ano</vt:lpstr>
      <vt:lpstr>Publicações da UFSCar em colaboração com Universitat de Barcelona (UB), por área</vt:lpstr>
      <vt:lpstr>Publicações da UFSCar em colaboração com Universitat de Barcelona (UB), por autor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Leandro Innocentini Lopes de Faria</dc:creator>
  <cp:lastModifiedBy>SPDI UFSCar</cp:lastModifiedBy>
  <cp:revision>59</cp:revision>
  <dcterms:created xsi:type="dcterms:W3CDTF">2018-06-12T14:18:58Z</dcterms:created>
  <dcterms:modified xsi:type="dcterms:W3CDTF">2019-03-11T13:44:11Z</dcterms:modified>
</cp:coreProperties>
</file>