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EUA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9C86-4738-A18F-9A5863D840D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C86-4738-A18F-9A5863D840D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49421296296296E-2"/>
          <c:y val="8.2935763888888875E-2"/>
          <c:w val="0.90598726851851852"/>
          <c:h val="0.7649586805555556"/>
        </c:manualLayout>
      </c:layout>
      <c:lineChart>
        <c:grouping val="standard"/>
        <c:varyColors val="0"/>
        <c:ser>
          <c:idx val="0"/>
          <c:order val="0"/>
          <c:tx>
            <c:strRef>
              <c:f>'Wake Forest'!$B$17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'Wake Forest'!$D$19:$D$28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'Wake Forest'!$B$19:$B$28</c:f>
              <c:numCache>
                <c:formatCode>General</c:formatCode>
                <c:ptCount val="10"/>
                <c:pt idx="0">
                  <c:v>4</c:v>
                </c:pt>
                <c:pt idx="1">
                  <c:v>2</c:v>
                </c:pt>
                <c:pt idx="2">
                  <c:v>3</c:v>
                </c:pt>
                <c:pt idx="3">
                  <c:v>0</c:v>
                </c:pt>
                <c:pt idx="4">
                  <c:v>7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EB-40F6-B3D0-2060EC75F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'Wake Forest'!$G$17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'Wake Forest'!$I$18:$I$27</c:f>
              <c:strCache>
                <c:ptCount val="10"/>
                <c:pt idx="0">
                  <c:v>chemistry, analytical</c:v>
                </c:pt>
                <c:pt idx="1">
                  <c:v>spectroscopy</c:v>
                </c:pt>
                <c:pt idx="2">
                  <c:v>chemistry, multidisciplinary</c:v>
                </c:pt>
                <c:pt idx="3">
                  <c:v>biochemical research methods</c:v>
                </c:pt>
                <c:pt idx="4">
                  <c:v>food science &amp; technology</c:v>
                </c:pt>
                <c:pt idx="5">
                  <c:v>acoustics</c:v>
                </c:pt>
                <c:pt idx="6">
                  <c:v>agricultural economics &amp; policy</c:v>
                </c:pt>
                <c:pt idx="7">
                  <c:v>agricultural engineering</c:v>
                </c:pt>
                <c:pt idx="8">
                  <c:v>agriculture, dairy &amp; animal science</c:v>
                </c:pt>
                <c:pt idx="9">
                  <c:v>agriculture, multidisciplinary</c:v>
                </c:pt>
              </c:strCache>
            </c:strRef>
          </c:cat>
          <c:val>
            <c:numRef>
              <c:f>'Wake Forest'!$G$18:$G$22</c:f>
              <c:numCache>
                <c:formatCode>General</c:formatCode>
                <c:ptCount val="5"/>
                <c:pt idx="0">
                  <c:v>27</c:v>
                </c:pt>
                <c:pt idx="1">
                  <c:v>13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20-41FD-B195-F847FFB4262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'Wake Forest'!$L$17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'Wake Forest'!$N$18:$N$27</c:f>
              <c:strCache>
                <c:ptCount val="10"/>
                <c:pt idx="0">
                  <c:v>NOBREGA, JA</c:v>
                </c:pt>
                <c:pt idx="1">
                  <c:v>DONATI, GL</c:v>
                </c:pt>
                <c:pt idx="2">
                  <c:v>JONES, BT</c:v>
                </c:pt>
                <c:pt idx="3">
                  <c:v>CALLOWAY, CP</c:v>
                </c:pt>
                <c:pt idx="4">
                  <c:v>VIRGILIO, A</c:v>
                </c:pt>
                <c:pt idx="5">
                  <c:v>NETO, JAG</c:v>
                </c:pt>
                <c:pt idx="6">
                  <c:v>RUST, JA</c:v>
                </c:pt>
                <c:pt idx="7">
                  <c:v>SILVA, SG</c:v>
                </c:pt>
                <c:pt idx="8">
                  <c:v>AMAIS, RS</c:v>
                </c:pt>
                <c:pt idx="9">
                  <c:v>SANTOS, LN</c:v>
                </c:pt>
              </c:strCache>
            </c:strRef>
          </c:cat>
          <c:val>
            <c:numRef>
              <c:f>'Wake Forest'!$L$18:$L$27</c:f>
              <c:numCache>
                <c:formatCode>General</c:formatCode>
                <c:ptCount val="10"/>
                <c:pt idx="0">
                  <c:v>29</c:v>
                </c:pt>
                <c:pt idx="1">
                  <c:v>27</c:v>
                </c:pt>
                <c:pt idx="2">
                  <c:v>25</c:v>
                </c:pt>
                <c:pt idx="3">
                  <c:v>8</c:v>
                </c:pt>
                <c:pt idx="4">
                  <c:v>7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4A-43B9-BB61-29EC348066B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'Ohio State'!$B$17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'Ohio State'!$D$19:$D$28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'Ohio State'!$B$19:$B$28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7</c:v>
                </c:pt>
                <c:pt idx="3">
                  <c:v>8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2AE-4966-BCBC-01CDDAC3A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'Ohio State'!$G$17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'Ohio State'!$I$18:$I$27</c:f>
              <c:strCache>
                <c:ptCount val="10"/>
                <c:pt idx="0">
                  <c:v>evolutionary biology</c:v>
                </c:pt>
                <c:pt idx="1">
                  <c:v>multidisciplinary sciences</c:v>
                </c:pt>
                <c:pt idx="2">
                  <c:v>biochemistry &amp; molecular biology</c:v>
                </c:pt>
                <c:pt idx="3">
                  <c:v>ecology</c:v>
                </c:pt>
                <c:pt idx="4">
                  <c:v>genetics &amp; heredity</c:v>
                </c:pt>
                <c:pt idx="5">
                  <c:v>materials science, multidisciplinary</c:v>
                </c:pt>
                <c:pt idx="6">
                  <c:v>chemistry, applied</c:v>
                </c:pt>
                <c:pt idx="7">
                  <c:v>chemistry, physical</c:v>
                </c:pt>
                <c:pt idx="8">
                  <c:v>computer science, theory &amp; methods</c:v>
                </c:pt>
                <c:pt idx="9">
                  <c:v>food science &amp; technology</c:v>
                </c:pt>
              </c:strCache>
            </c:strRef>
          </c:cat>
          <c:val>
            <c:numRef>
              <c:f>'Ohio State'!$G$18:$G$27</c:f>
              <c:numCache>
                <c:formatCode>General</c:formatCode>
                <c:ptCount val="10"/>
                <c:pt idx="0">
                  <c:v>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8A-4335-97D2-D8AD96C5BD11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'Ohio State'!$L$17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'Ohio State'!$N$18:$N$27</c:f>
              <c:strCache>
                <c:ptCount val="10"/>
                <c:pt idx="0">
                  <c:v>FRANCISCO, MR</c:v>
                </c:pt>
                <c:pt idx="1">
                  <c:v>CARSTENS, BC</c:v>
                </c:pt>
                <c:pt idx="2">
                  <c:v>GIBBS, HL</c:v>
                </c:pt>
                <c:pt idx="3">
                  <c:v>MORAES, EM</c:v>
                </c:pt>
                <c:pt idx="4">
                  <c:v>PEREZ, MF</c:v>
                </c:pt>
                <c:pt idx="5">
                  <c:v>BONATELLI, IAS</c:v>
                </c:pt>
                <c:pt idx="6">
                  <c:v>COSTA, MC</c:v>
                </c:pt>
                <c:pt idx="7">
                  <c:v>DE CAMARGO, C</c:v>
                </c:pt>
                <c:pt idx="8">
                  <c:v>GALETTI, PM</c:v>
                </c:pt>
                <c:pt idx="9">
                  <c:v>SILVEIRA, LF</c:v>
                </c:pt>
              </c:strCache>
            </c:strRef>
          </c:cat>
          <c:val>
            <c:numRef>
              <c:f>'Ohio State'!$L$18:$L$27</c:f>
              <c:numCache>
                <c:formatCode>General</c:formatCode>
                <c:ptCount val="10"/>
                <c:pt idx="0">
                  <c:v>6</c:v>
                </c:pt>
                <c:pt idx="1">
                  <c:v>5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AC-4472-873D-271DE02A5A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Florida!$B$17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Florida!$D$19:$D$28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Florida!$B$19:$B$28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  <c:pt idx="6">
                  <c:v>3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6CF-47D0-A868-858A3FA49C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Florida!$G$17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Florida!$I$18:$I$27</c:f>
              <c:strCache>
                <c:ptCount val="10"/>
                <c:pt idx="0">
                  <c:v>materials science, multidisciplinary</c:v>
                </c:pt>
                <c:pt idx="1">
                  <c:v>plant sciences</c:v>
                </c:pt>
                <c:pt idx="2">
                  <c:v>metallurgy &amp; metallurgical engineering</c:v>
                </c:pt>
                <c:pt idx="3">
                  <c:v>cell biology</c:v>
                </c:pt>
                <c:pt idx="4">
                  <c:v>chemistry, analytical</c:v>
                </c:pt>
                <c:pt idx="5">
                  <c:v>chemistry, multidisciplinary</c:v>
                </c:pt>
                <c:pt idx="6">
                  <c:v>ecology</c:v>
                </c:pt>
                <c:pt idx="7">
                  <c:v>engineering, biomedical</c:v>
                </c:pt>
                <c:pt idx="8">
                  <c:v>environmental sciences</c:v>
                </c:pt>
                <c:pt idx="9">
                  <c:v>genetics &amp; heredity</c:v>
                </c:pt>
              </c:strCache>
            </c:strRef>
          </c:cat>
          <c:val>
            <c:numRef>
              <c:f>Florida!$G$18:$G$27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DB-4146-893E-73399F15F7F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Florida!$L$17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Florida!$N$18:$N$27</c:f>
              <c:strCache>
                <c:ptCount val="10"/>
                <c:pt idx="0">
                  <c:v>FREDERICK, PC</c:v>
                </c:pt>
                <c:pt idx="1">
                  <c:v>HENCH, LL</c:v>
                </c:pt>
                <c:pt idx="2">
                  <c:v>KIMINAMI, RHGA</c:v>
                </c:pt>
                <c:pt idx="3">
                  <c:v>MORELLI, MR</c:v>
                </c:pt>
                <c:pt idx="4">
                  <c:v>PEITL, O</c:v>
                </c:pt>
                <c:pt idx="5">
                  <c:v>ABELIOVICH, H</c:v>
                </c:pt>
                <c:pt idx="6">
                  <c:v>AGOSTINIS, P</c:v>
                </c:pt>
                <c:pt idx="7">
                  <c:v>ASKEW, DS</c:v>
                </c:pt>
                <c:pt idx="8">
                  <c:v>BABA, M</c:v>
                </c:pt>
                <c:pt idx="9">
                  <c:v>BAEHRECKE, EH</c:v>
                </c:pt>
              </c:strCache>
            </c:strRef>
          </c:cat>
          <c:val>
            <c:numRef>
              <c:f>Florida!$L$18:$L$27</c:f>
              <c:numCache>
                <c:formatCode>General</c:formatCode>
                <c:ptCount val="10"/>
                <c:pt idx="0">
                  <c:v>3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63-4C7A-9037-86577A813E5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4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Texas!$B$17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Texas!$D$19:$D$28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Texas!$B$19:$B$28</c:f>
              <c:numCache>
                <c:formatCode>General</c:formatCode>
                <c:ptCount val="10"/>
                <c:pt idx="0">
                  <c:v>1</c:v>
                </c:pt>
                <c:pt idx="1">
                  <c:v>0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CD-461A-98CF-13206E0AC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138</c:v>
                </c:pt>
                <c:pt idx="1">
                  <c:v>123</c:v>
                </c:pt>
                <c:pt idx="2">
                  <c:v>122</c:v>
                </c:pt>
                <c:pt idx="3">
                  <c:v>110</c:v>
                </c:pt>
                <c:pt idx="4">
                  <c:v>89</c:v>
                </c:pt>
                <c:pt idx="5">
                  <c:v>79</c:v>
                </c:pt>
                <c:pt idx="6">
                  <c:v>49</c:v>
                </c:pt>
                <c:pt idx="7">
                  <c:v>46</c:v>
                </c:pt>
                <c:pt idx="8">
                  <c:v>39</c:v>
                </c:pt>
                <c:pt idx="9">
                  <c:v>41</c:v>
                </c:pt>
                <c:pt idx="10">
                  <c:v>32</c:v>
                </c:pt>
                <c:pt idx="11">
                  <c:v>20</c:v>
                </c:pt>
                <c:pt idx="12">
                  <c:v>12</c:v>
                </c:pt>
                <c:pt idx="13">
                  <c:v>20</c:v>
                </c:pt>
                <c:pt idx="14">
                  <c:v>25</c:v>
                </c:pt>
                <c:pt idx="15">
                  <c:v>20</c:v>
                </c:pt>
                <c:pt idx="16">
                  <c:v>19</c:v>
                </c:pt>
                <c:pt idx="17">
                  <c:v>16</c:v>
                </c:pt>
                <c:pt idx="18">
                  <c:v>23</c:v>
                </c:pt>
                <c:pt idx="19">
                  <c:v>23</c:v>
                </c:pt>
                <c:pt idx="20">
                  <c:v>17</c:v>
                </c:pt>
                <c:pt idx="21">
                  <c:v>11</c:v>
                </c:pt>
                <c:pt idx="22">
                  <c:v>9</c:v>
                </c:pt>
                <c:pt idx="23">
                  <c:v>10</c:v>
                </c:pt>
                <c:pt idx="24">
                  <c:v>8</c:v>
                </c:pt>
                <c:pt idx="25">
                  <c:v>9</c:v>
                </c:pt>
                <c:pt idx="26">
                  <c:v>7</c:v>
                </c:pt>
                <c:pt idx="27">
                  <c:v>4</c:v>
                </c:pt>
                <c:pt idx="28">
                  <c:v>3</c:v>
                </c:pt>
                <c:pt idx="29">
                  <c:v>3</c:v>
                </c:pt>
                <c:pt idx="30">
                  <c:v>6</c:v>
                </c:pt>
                <c:pt idx="31">
                  <c:v>2</c:v>
                </c:pt>
                <c:pt idx="32">
                  <c:v>2</c:v>
                </c:pt>
                <c:pt idx="33">
                  <c:v>6</c:v>
                </c:pt>
                <c:pt idx="34">
                  <c:v>3</c:v>
                </c:pt>
                <c:pt idx="35">
                  <c:v>2</c:v>
                </c:pt>
                <c:pt idx="36">
                  <c:v>4</c:v>
                </c:pt>
                <c:pt idx="37">
                  <c:v>2</c:v>
                </c:pt>
                <c:pt idx="38">
                  <c:v>1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1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5B-48EC-B67F-95D5CDEBCC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Texas!$G$17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Texas!$I$18:$I$27</c:f>
              <c:strCache>
                <c:ptCount val="10"/>
                <c:pt idx="0">
                  <c:v>crystallography</c:v>
                </c:pt>
                <c:pt idx="1">
                  <c:v>physics, applied</c:v>
                </c:pt>
                <c:pt idx="2">
                  <c:v>physics, condensed matter</c:v>
                </c:pt>
                <c:pt idx="3">
                  <c:v>engineering, electrical &amp; electronic</c:v>
                </c:pt>
                <c:pt idx="4">
                  <c:v>materials science, multidisciplinary</c:v>
                </c:pt>
                <c:pt idx="5">
                  <c:v>spectroscopy</c:v>
                </c:pt>
                <c:pt idx="6">
                  <c:v>cell biology</c:v>
                </c:pt>
                <c:pt idx="7">
                  <c:v>chemistry, multidisciplinary</c:v>
                </c:pt>
                <c:pt idx="8">
                  <c:v>materials science, ceramics</c:v>
                </c:pt>
                <c:pt idx="9">
                  <c:v>acoustics</c:v>
                </c:pt>
              </c:strCache>
            </c:strRef>
          </c:cat>
          <c:val>
            <c:numRef>
              <c:f>Texas!$G$18:$G$27</c:f>
              <c:numCache>
                <c:formatCode>General</c:formatCode>
                <c:ptCount val="10"/>
                <c:pt idx="0">
                  <c:v>14</c:v>
                </c:pt>
                <c:pt idx="1">
                  <c:v>9</c:v>
                </c:pt>
                <c:pt idx="2">
                  <c:v>7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C0-40CC-9DCE-448A5315E61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Texas!$L$17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Texas!$N$18:$N$27</c:f>
              <c:strCache>
                <c:ptCount val="10"/>
                <c:pt idx="0">
                  <c:v>TIEKINK, ERT</c:v>
                </c:pt>
                <c:pt idx="1">
                  <c:v>ZUKERMAN-SCHPECTOR, J</c:v>
                </c:pt>
                <c:pt idx="2">
                  <c:v>GARCIA, D</c:v>
                </c:pt>
                <c:pt idx="3">
                  <c:v>BHALLA, AS</c:v>
                </c:pt>
                <c:pt idx="4">
                  <c:v>EIRAS, JA</c:v>
                </c:pt>
                <c:pt idx="5">
                  <c:v>GUO, R</c:v>
                </c:pt>
                <c:pt idx="6">
                  <c:v>SANTOS, IA</c:v>
                </c:pt>
                <c:pt idx="7">
                  <c:v>COTICA, LF</c:v>
                </c:pt>
                <c:pt idx="8">
                  <c:v>FREITAS, VF</c:v>
                </c:pt>
                <c:pt idx="9">
                  <c:v>GUO, RY</c:v>
                </c:pt>
              </c:strCache>
            </c:strRef>
          </c:cat>
          <c:val>
            <c:numRef>
              <c:f>Texas!$L$18:$L$27</c:f>
              <c:numCache>
                <c:formatCode>General</c:formatCode>
                <c:ptCount val="10"/>
                <c:pt idx="0">
                  <c:v>14</c:v>
                </c:pt>
                <c:pt idx="1">
                  <c:v>14</c:v>
                </c:pt>
                <c:pt idx="2">
                  <c:v>11</c:v>
                </c:pt>
                <c:pt idx="3">
                  <c:v>9</c:v>
                </c:pt>
                <c:pt idx="4">
                  <c:v>8</c:v>
                </c:pt>
                <c:pt idx="5">
                  <c:v>6</c:v>
                </c:pt>
                <c:pt idx="6">
                  <c:v>6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41-4960-94F6-B556AB9E5A6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materials science, multidisciplinary</c:v>
                </c:pt>
                <c:pt idx="1">
                  <c:v>physics, applied</c:v>
                </c:pt>
                <c:pt idx="2">
                  <c:v>physics, condensed matter</c:v>
                </c:pt>
                <c:pt idx="3">
                  <c:v>chemistry, analytical</c:v>
                </c:pt>
                <c:pt idx="4">
                  <c:v>chemistry, physical</c:v>
                </c:pt>
                <c:pt idx="5">
                  <c:v>biochemistry &amp; molecular biology</c:v>
                </c:pt>
                <c:pt idx="6">
                  <c:v>genetics &amp; heredity</c:v>
                </c:pt>
                <c:pt idx="7">
                  <c:v>mathematics</c:v>
                </c:pt>
                <c:pt idx="8">
                  <c:v>ecology</c:v>
                </c:pt>
                <c:pt idx="9">
                  <c:v>multidisciplinary sciences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134</c:v>
                </c:pt>
                <c:pt idx="1">
                  <c:v>102</c:v>
                </c:pt>
                <c:pt idx="2">
                  <c:v>86</c:v>
                </c:pt>
                <c:pt idx="3">
                  <c:v>70</c:v>
                </c:pt>
                <c:pt idx="4">
                  <c:v>64</c:v>
                </c:pt>
                <c:pt idx="5">
                  <c:v>59</c:v>
                </c:pt>
                <c:pt idx="6">
                  <c:v>49</c:v>
                </c:pt>
                <c:pt idx="7">
                  <c:v>46</c:v>
                </c:pt>
                <c:pt idx="8">
                  <c:v>45</c:v>
                </c:pt>
                <c:pt idx="9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F7-4B9B-B9C7-9EFABCBD60F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materials science, multidisciplinary</c:v>
                </c:pt>
                <c:pt idx="1">
                  <c:v>physics, applied</c:v>
                </c:pt>
                <c:pt idx="2">
                  <c:v>physics, condensed matter</c:v>
                </c:pt>
                <c:pt idx="3">
                  <c:v>chemistry, analytical</c:v>
                </c:pt>
                <c:pt idx="4">
                  <c:v>chemistry, physical</c:v>
                </c:pt>
                <c:pt idx="5">
                  <c:v>biochemistry &amp; molecular biology</c:v>
                </c:pt>
                <c:pt idx="6">
                  <c:v>genetics &amp; heredity</c:v>
                </c:pt>
                <c:pt idx="7">
                  <c:v>mathematics</c:v>
                </c:pt>
                <c:pt idx="8">
                  <c:v>ecology</c:v>
                </c:pt>
                <c:pt idx="9">
                  <c:v>multidisciplinary sciences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134</c:v>
                </c:pt>
                <c:pt idx="1">
                  <c:v>102</c:v>
                </c:pt>
                <c:pt idx="2">
                  <c:v>86</c:v>
                </c:pt>
                <c:pt idx="3">
                  <c:v>70</c:v>
                </c:pt>
                <c:pt idx="4">
                  <c:v>64</c:v>
                </c:pt>
                <c:pt idx="5">
                  <c:v>59</c:v>
                </c:pt>
                <c:pt idx="6">
                  <c:v>49</c:v>
                </c:pt>
                <c:pt idx="7">
                  <c:v>46</c:v>
                </c:pt>
                <c:pt idx="8">
                  <c:v>45</c:v>
                </c:pt>
                <c:pt idx="9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BF-46E5-9D6F-707C3EB322A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exercise</c:v>
                </c:pt>
                <c:pt idx="1">
                  <c:v>autonomic nervous system</c:v>
                </c:pt>
                <c:pt idx="2">
                  <c:v>brazil</c:v>
                </c:pt>
                <c:pt idx="3">
                  <c:v>rehabilitation</c:v>
                </c:pt>
                <c:pt idx="4">
                  <c:v>crystallization</c:v>
                </c:pt>
                <c:pt idx="5">
                  <c:v>snake venom</c:v>
                </c:pt>
                <c:pt idx="6">
                  <c:v>taxonomy</c:v>
                </c:pt>
                <c:pt idx="7">
                  <c:v>obesity</c:v>
                </c:pt>
                <c:pt idx="8">
                  <c:v>resistance training</c:v>
                </c:pt>
                <c:pt idx="9">
                  <c:v>tungsten coil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17</c:v>
                </c:pt>
                <c:pt idx="1">
                  <c:v>14</c:v>
                </c:pt>
                <c:pt idx="2">
                  <c:v>14</c:v>
                </c:pt>
                <c:pt idx="3">
                  <c:v>12</c:v>
                </c:pt>
                <c:pt idx="4">
                  <c:v>10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E2-48C7-8A7B-F707801752A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University of Illinois</c:v>
                </c:pt>
                <c:pt idx="1">
                  <c:v>Wake Forest University</c:v>
                </c:pt>
                <c:pt idx="2">
                  <c:v>Ohio State University</c:v>
                </c:pt>
                <c:pt idx="3">
                  <c:v>University of Florida</c:v>
                </c:pt>
                <c:pt idx="4">
                  <c:v>University of Texas at San Antonio</c:v>
                </c:pt>
                <c:pt idx="5">
                  <c:v>Harvard University</c:v>
                </c:pt>
                <c:pt idx="6">
                  <c:v>University of Michigan</c:v>
                </c:pt>
                <c:pt idx="7">
                  <c:v>USDA Agricultural Research Service (ARS)</c:v>
                </c:pt>
                <c:pt idx="8">
                  <c:v>University of Massachusetts</c:v>
                </c:pt>
                <c:pt idx="9">
                  <c:v>Temple University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67</c:v>
                </c:pt>
                <c:pt idx="1">
                  <c:v>35</c:v>
                </c:pt>
                <c:pt idx="2">
                  <c:v>29</c:v>
                </c:pt>
                <c:pt idx="3">
                  <c:v>29</c:v>
                </c:pt>
                <c:pt idx="4">
                  <c:v>29</c:v>
                </c:pt>
                <c:pt idx="5">
                  <c:v>27</c:v>
                </c:pt>
                <c:pt idx="6">
                  <c:v>24</c:v>
                </c:pt>
                <c:pt idx="7">
                  <c:v>23</c:v>
                </c:pt>
                <c:pt idx="8">
                  <c:v>21</c:v>
                </c:pt>
                <c:pt idx="9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7F-464D-AE1D-6E2929F1CF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Illinois!$B$17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Illinois!$D$19:$D$28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Illinois!$B$19:$B$28</c:f>
              <c:numCache>
                <c:formatCode>General</c:formatCode>
                <c:ptCount val="10"/>
                <c:pt idx="0">
                  <c:v>8</c:v>
                </c:pt>
                <c:pt idx="1">
                  <c:v>10</c:v>
                </c:pt>
                <c:pt idx="2">
                  <c:v>13</c:v>
                </c:pt>
                <c:pt idx="3">
                  <c:v>16</c:v>
                </c:pt>
                <c:pt idx="4">
                  <c:v>12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4F2-4FA2-A08D-0FF9FCB7B0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Illinois!$G$17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Illinois!$I$18:$I$27</c:f>
              <c:strCache>
                <c:ptCount val="10"/>
                <c:pt idx="0">
                  <c:v>cardiac &amp; cardiovascular systems</c:v>
                </c:pt>
                <c:pt idx="1">
                  <c:v>rehabilitation</c:v>
                </c:pt>
                <c:pt idx="2">
                  <c:v>sport sciences</c:v>
                </c:pt>
                <c:pt idx="3">
                  <c:v>surgery</c:v>
                </c:pt>
                <c:pt idx="4">
                  <c:v>physiology</c:v>
                </c:pt>
                <c:pt idx="5">
                  <c:v>chemistry, medicinal</c:v>
                </c:pt>
                <c:pt idx="6">
                  <c:v>biology</c:v>
                </c:pt>
                <c:pt idx="7">
                  <c:v>medicine, research &amp; experimental</c:v>
                </c:pt>
                <c:pt idx="8">
                  <c:v>multidisciplinary sciences</c:v>
                </c:pt>
                <c:pt idx="9">
                  <c:v>orthopedics</c:v>
                </c:pt>
              </c:strCache>
            </c:strRef>
          </c:cat>
          <c:val>
            <c:numRef>
              <c:f>Illinois!$G$18:$G$27</c:f>
              <c:numCache>
                <c:formatCode>General</c:formatCode>
                <c:ptCount val="10"/>
                <c:pt idx="0">
                  <c:v>17</c:v>
                </c:pt>
                <c:pt idx="1">
                  <c:v>12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7-46C2-A318-3F6F4175D4D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Illinois!$L$17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Illinois!$N$18:$N$27</c:f>
              <c:strCache>
                <c:ptCount val="10"/>
                <c:pt idx="0">
                  <c:v>BORGHI-SILVA, A</c:v>
                </c:pt>
                <c:pt idx="1">
                  <c:v>ARENA, R</c:v>
                </c:pt>
                <c:pt idx="2">
                  <c:v>MENDES, RG</c:v>
                </c:pt>
                <c:pt idx="3">
                  <c:v>TRIMER, R</c:v>
                </c:pt>
                <c:pt idx="4">
                  <c:v>CATAI, AM</c:v>
                </c:pt>
                <c:pt idx="5">
                  <c:v>BONJORNO, JC</c:v>
                </c:pt>
                <c:pt idx="6">
                  <c:v>DI THOMMAZO-LUPORINI, L</c:v>
                </c:pt>
                <c:pt idx="7">
                  <c:v>PHILLIPS, SA</c:v>
                </c:pt>
                <c:pt idx="8">
                  <c:v>CARUSO, FCR</c:v>
                </c:pt>
                <c:pt idx="9">
                  <c:v>SIMOES, RP</c:v>
                </c:pt>
              </c:strCache>
            </c:strRef>
          </c:cat>
          <c:val>
            <c:numRef>
              <c:f>Illinois!$L$18:$L$27</c:f>
              <c:numCache>
                <c:formatCode>General</c:formatCode>
                <c:ptCount val="10"/>
                <c:pt idx="0">
                  <c:v>48</c:v>
                </c:pt>
                <c:pt idx="1">
                  <c:v>47</c:v>
                </c:pt>
                <c:pt idx="2">
                  <c:v>20</c:v>
                </c:pt>
                <c:pt idx="3">
                  <c:v>12</c:v>
                </c:pt>
                <c:pt idx="4">
                  <c:v>11</c:v>
                </c:pt>
                <c:pt idx="5">
                  <c:v>10</c:v>
                </c:pt>
                <c:pt idx="6">
                  <c:v>9</c:v>
                </c:pt>
                <c:pt idx="7">
                  <c:v>9</c:v>
                </c:pt>
                <c:pt idx="8">
                  <c:v>8</c:v>
                </c:pt>
                <c:pt idx="9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B-475A-B190-B2FABE54B36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12/03/2019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3/12/2019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Illinois,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245DF4A-AD7A-4992-B1E6-2156EC4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277513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Wake Forest </a:t>
            </a:r>
            <a:r>
              <a:rPr lang="pt-BR" dirty="0" err="1"/>
              <a:t>University</a:t>
            </a:r>
            <a:r>
              <a:rPr lang="pt-BR" dirty="0"/>
              <a:t>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969369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5174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Wake Forest </a:t>
            </a:r>
            <a:r>
              <a:rPr lang="pt-BR" dirty="0" err="1"/>
              <a:t>University</a:t>
            </a:r>
            <a:r>
              <a:rPr lang="pt-BR" dirty="0"/>
              <a:t>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8025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Wake Forest </a:t>
            </a:r>
            <a:r>
              <a:rPr lang="pt-BR" dirty="0" err="1"/>
              <a:t>University</a:t>
            </a:r>
            <a:r>
              <a:rPr lang="pt-BR" dirty="0"/>
              <a:t>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91853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Ohio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77695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Ohio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27480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/>
              <a:t>Ohio </a:t>
            </a:r>
            <a:r>
              <a:rPr lang="pt-BR" dirty="0" err="1"/>
              <a:t>State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46451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Florida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597938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Florida,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950805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Florida,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40453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198003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Texas </a:t>
            </a:r>
            <a:r>
              <a:rPr lang="pt-BR" dirty="0" err="1"/>
              <a:t>at</a:t>
            </a:r>
            <a:r>
              <a:rPr lang="pt-BR" dirty="0"/>
              <a:t> San Antonio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056971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Texas </a:t>
            </a:r>
            <a:r>
              <a:rPr lang="pt-BR" dirty="0" err="1"/>
              <a:t>at</a:t>
            </a:r>
            <a:r>
              <a:rPr lang="pt-BR" dirty="0"/>
              <a:t> San Antonio,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4807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Texas </a:t>
            </a:r>
            <a:r>
              <a:rPr lang="pt-BR" dirty="0" err="1"/>
              <a:t>at</a:t>
            </a:r>
            <a:r>
              <a:rPr lang="pt-BR" dirty="0"/>
              <a:t> San Antonio,</a:t>
            </a:r>
            <a:br>
              <a:rPr lang="pt-BR" dirty="0"/>
            </a:b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8201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dos EUA,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778146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dos EUA,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826527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dos EUA,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20289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dos EUA, </a:t>
            </a:r>
            <a:r>
              <a:rPr lang="pt-BR" sz="2000" dirty="0"/>
              <a:t>por palavra-chave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17980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dos EUA,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490223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Illinois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133318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Illinois,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ECA5C07-73A4-4D28-BFB1-44658771E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00140251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</TotalTime>
  <Words>342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dos EUA, por ano</vt:lpstr>
      <vt:lpstr>Publicações da UFSCar em colaboração com instituições dos EUA, por área</vt:lpstr>
      <vt:lpstr>Publicações da UFSCar em colaboração com instituições dos EUA, por autor</vt:lpstr>
      <vt:lpstr>Publicações da UFSCar em colaboração com instituições dos EUA, por palavra-chave</vt:lpstr>
      <vt:lpstr>Publicações da UFSCar em colaboração com instituições dos EUA, por instituição</vt:lpstr>
      <vt:lpstr>Publicações da UFSCar em colaboração com University of Illinois, por ano</vt:lpstr>
      <vt:lpstr>Publicações da UFSCar em colaboração com University of Illinois, por área</vt:lpstr>
      <vt:lpstr>Publicações da UFSCar em colaboração com University of Illinois, por autor</vt:lpstr>
      <vt:lpstr>Publicações da UFSCar em colaboração com Wake Forest University, por ano</vt:lpstr>
      <vt:lpstr>Publicações da UFSCar em colaboração com Wake Forest University, por área</vt:lpstr>
      <vt:lpstr>Publicações da UFSCar em colaboração com Wake Forest University, por autor</vt:lpstr>
      <vt:lpstr>Publicações da UFSCar em colaboração com Ohio State University, por ano</vt:lpstr>
      <vt:lpstr>Publicações da UFSCar em colaboração com Ohio State University, por área</vt:lpstr>
      <vt:lpstr>Publicações da UFSCar em colaboração com Ohio State University, por autor</vt:lpstr>
      <vt:lpstr>Publicações da UFSCar em colaboração com University of Florida, por ano</vt:lpstr>
      <vt:lpstr>Publicações da UFSCar em colaboração com University of Florida, por área</vt:lpstr>
      <vt:lpstr>Publicações da UFSCar em colaboração com University of Florida, por autor</vt:lpstr>
      <vt:lpstr>Publicações da UFSCar em colaboração com University of Texas at San Antonio, por ano</vt:lpstr>
      <vt:lpstr>Publicações da UFSCar em colaboração com University of Texas at San Antonio, por área</vt:lpstr>
      <vt:lpstr>Publicações da UFSCar em colaboração com University of Texas at San Antonio,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SPDI UFSCar</cp:lastModifiedBy>
  <cp:revision>65</cp:revision>
  <dcterms:created xsi:type="dcterms:W3CDTF">2018-06-12T14:18:58Z</dcterms:created>
  <dcterms:modified xsi:type="dcterms:W3CDTF">2019-03-12T12:50:53Z</dcterms:modified>
</cp:coreProperties>
</file>