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Fran&#231;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D3-4E1B-825C-34375E9BA2B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D3-4E1B-825C-34375E9BA2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D3-4E1B-825C-34375E9BA2B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'Paris 6'!$B$17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'Paris 6'!$D$19:$D$28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'Paris 6'!$B$19:$B$28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0C-49AB-8D8F-AF1953FFE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'Paris 6'!$G$17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'Paris 6'!$I$18:$I$27</c:f>
              <c:strCache>
                <c:ptCount val="10"/>
                <c:pt idx="0">
                  <c:v>physics, condensed matter</c:v>
                </c:pt>
                <c:pt idx="1">
                  <c:v>physics, applied</c:v>
                </c:pt>
                <c:pt idx="2">
                  <c:v>materials science, multidisciplinary</c:v>
                </c:pt>
                <c:pt idx="3">
                  <c:v>chemistry, analytical</c:v>
                </c:pt>
                <c:pt idx="4">
                  <c:v>electrochemistry</c:v>
                </c:pt>
                <c:pt idx="5">
                  <c:v>chemistry, physical</c:v>
                </c:pt>
                <c:pt idx="6">
                  <c:v>computer science, software engineering</c:v>
                </c:pt>
                <c:pt idx="7">
                  <c:v>ecology</c:v>
                </c:pt>
                <c:pt idx="8">
                  <c:v>evolutionary biology</c:v>
                </c:pt>
                <c:pt idx="9">
                  <c:v>biochemistry &amp; molecular biology</c:v>
                </c:pt>
              </c:strCache>
            </c:strRef>
          </c:cat>
          <c:val>
            <c:numRef>
              <c:f>'Paris 6'!$G$18:$G$27</c:f>
              <c:numCache>
                <c:formatCode>General</c:formatCode>
                <c:ptCount val="10"/>
                <c:pt idx="0">
                  <c:v>12</c:v>
                </c:pt>
                <c:pt idx="1">
                  <c:v>8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1-4096-A4A2-33EC54EAD59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'Paris 6'!$L$17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'Paris 6'!$N$18:$N$27</c:f>
              <c:strCache>
                <c:ptCount val="10"/>
                <c:pt idx="0">
                  <c:v>DE OLIVEIRA, AJA</c:v>
                </c:pt>
                <c:pt idx="1">
                  <c:v>EDDRIEF, M</c:v>
                </c:pt>
                <c:pt idx="2">
                  <c:v>ETGENS, VH</c:v>
                </c:pt>
                <c:pt idx="3">
                  <c:v>VARALDA, J</c:v>
                </c:pt>
                <c:pt idx="4">
                  <c:v>MOSCA, DH</c:v>
                </c:pt>
                <c:pt idx="5">
                  <c:v>DEMAILLE, D</c:v>
                </c:pt>
                <c:pt idx="6">
                  <c:v>MARANGOLO, M</c:v>
                </c:pt>
                <c:pt idx="7">
                  <c:v>DESLOUIS, C</c:v>
                </c:pt>
                <c:pt idx="8">
                  <c:v>GEORGE, JM</c:v>
                </c:pt>
                <c:pt idx="9">
                  <c:v>ROCHA, RC</c:v>
                </c:pt>
              </c:strCache>
            </c:strRef>
          </c:cat>
          <c:val>
            <c:numRef>
              <c:f>'Paris 6'!$L$18:$L$27</c:f>
              <c:numCache>
                <c:formatCode>General</c:formatCode>
                <c:ptCount val="10"/>
                <c:pt idx="0">
                  <c:v>12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  <c:pt idx="5">
                  <c:v>9</c:v>
                </c:pt>
                <c:pt idx="6">
                  <c:v>9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E-4951-A9FF-78E349E171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UGA!$B$17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UGA!$D$19:$D$28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UGA!$B$19:$B$28</c:f>
              <c:numCache>
                <c:formatCode>General</c:formatCode>
                <c:ptCount val="10"/>
                <c:pt idx="0">
                  <c:v>6</c:v>
                </c:pt>
                <c:pt idx="1">
                  <c:v>10</c:v>
                </c:pt>
                <c:pt idx="2">
                  <c:v>4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21-4E46-AFE5-1D5E11384F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UGA!$G$17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UGA!$I$18:$I$27</c:f>
              <c:strCache>
                <c:ptCount val="10"/>
                <c:pt idx="0">
                  <c:v>materials science, multidisciplinary</c:v>
                </c:pt>
                <c:pt idx="1">
                  <c:v>metallurgy &amp; metallurgical engineering</c:v>
                </c:pt>
                <c:pt idx="2">
                  <c:v>polymer science</c:v>
                </c:pt>
                <c:pt idx="3">
                  <c:v>electrochemistry</c:v>
                </c:pt>
                <c:pt idx="4">
                  <c:v>engineering, manufacturing</c:v>
                </c:pt>
                <c:pt idx="5">
                  <c:v>materials science, characterization &amp; testing</c:v>
                </c:pt>
                <c:pt idx="6">
                  <c:v>physics, applied</c:v>
                </c:pt>
                <c:pt idx="7">
                  <c:v>agricultural engineering</c:v>
                </c:pt>
                <c:pt idx="8">
                  <c:v>agronomy</c:v>
                </c:pt>
                <c:pt idx="9">
                  <c:v>automation &amp; control systems</c:v>
                </c:pt>
              </c:strCache>
            </c:strRef>
          </c:cat>
          <c:val>
            <c:numRef>
              <c:f>UGA!$G$18:$G$27</c:f>
              <c:numCache>
                <c:formatCode>General</c:formatCode>
                <c:ptCount val="10"/>
                <c:pt idx="0">
                  <c:v>11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44-4682-B5C2-0F244C53F6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UGA!$L$17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UGA!$N$18:$N$27</c:f>
              <c:strCache>
                <c:ptCount val="10"/>
                <c:pt idx="0">
                  <c:v>JORGE, AM</c:v>
                </c:pt>
                <c:pt idx="1">
                  <c:v>NOGUEIRA, RP</c:v>
                </c:pt>
                <c:pt idx="2">
                  <c:v>BOLFARINI, C</c:v>
                </c:pt>
                <c:pt idx="3">
                  <c:v>KIMINAMI, CS</c:v>
                </c:pt>
                <c:pt idx="4">
                  <c:v>ROCHE, V</c:v>
                </c:pt>
                <c:pt idx="5">
                  <c:v>BOTTA, WJ</c:v>
                </c:pt>
                <c:pt idx="6">
                  <c:v>BRAS, J</c:v>
                </c:pt>
                <c:pt idx="7">
                  <c:v>BRETAS, RES</c:v>
                </c:pt>
                <c:pt idx="8">
                  <c:v>BRISBOIS, J</c:v>
                </c:pt>
                <c:pt idx="9">
                  <c:v>KIM, JS</c:v>
                </c:pt>
              </c:strCache>
            </c:strRef>
          </c:cat>
          <c:val>
            <c:numRef>
              <c:f>UGA!$L$18:$L$27</c:f>
              <c:numCache>
                <c:formatCode>General</c:formatCode>
                <c:ptCount val="10"/>
                <c:pt idx="0">
                  <c:v>11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8B-44FD-A186-B05E2E107D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'Paris 7'!$B$17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'Paris 7'!$D$19:$D$28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'Paris 7'!$B$19:$B$28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35-4340-A4FA-EFD8D0135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'Paris 7'!$G$17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'Paris 7'!$I$18:$I$27</c:f>
              <c:strCache>
                <c:ptCount val="10"/>
                <c:pt idx="0">
                  <c:v>physics, condensed matter</c:v>
                </c:pt>
                <c:pt idx="1">
                  <c:v>physics, applied</c:v>
                </c:pt>
                <c:pt idx="2">
                  <c:v>materials science, multidisciplinary</c:v>
                </c:pt>
                <c:pt idx="3">
                  <c:v>astronomy &amp; astrophysics</c:v>
                </c:pt>
                <c:pt idx="4">
                  <c:v>biochemistry &amp; molecular biology</c:v>
                </c:pt>
                <c:pt idx="5">
                  <c:v>cell biology</c:v>
                </c:pt>
                <c:pt idx="6">
                  <c:v>chemistry, physical</c:v>
                </c:pt>
                <c:pt idx="7">
                  <c:v>multidisciplinary sciences</c:v>
                </c:pt>
                <c:pt idx="8">
                  <c:v>oncology</c:v>
                </c:pt>
                <c:pt idx="9">
                  <c:v>philosophy</c:v>
                </c:pt>
              </c:strCache>
            </c:strRef>
          </c:cat>
          <c:val>
            <c:numRef>
              <c:f>'Paris 7'!$G$18:$G$27</c:f>
              <c:numCache>
                <c:formatCode>General</c:formatCode>
                <c:ptCount val="10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D6-46C6-AB8C-9AB05731FCF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'Paris 7'!$L$17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'Paris 7'!$N$18:$N$27</c:f>
              <c:strCache>
                <c:ptCount val="10"/>
                <c:pt idx="0">
                  <c:v>EDDRIEF, M</c:v>
                </c:pt>
                <c:pt idx="1">
                  <c:v>ETGENS, VH</c:v>
                </c:pt>
                <c:pt idx="2">
                  <c:v>DE OLIVEIRA, AJA</c:v>
                </c:pt>
                <c:pt idx="3">
                  <c:v>MOSCA, DH</c:v>
                </c:pt>
                <c:pt idx="4">
                  <c:v>VARALDA, J</c:v>
                </c:pt>
                <c:pt idx="5">
                  <c:v>DEMAILLE, D</c:v>
                </c:pt>
                <c:pt idx="6">
                  <c:v>MARANGOLO, M</c:v>
                </c:pt>
                <c:pt idx="7">
                  <c:v>GEORGE, JM</c:v>
                </c:pt>
                <c:pt idx="8">
                  <c:v>GHIGLIENO, F</c:v>
                </c:pt>
                <c:pt idx="9">
                  <c:v>ILISCA, E</c:v>
                </c:pt>
              </c:strCache>
            </c:strRef>
          </c:cat>
          <c:val>
            <c:numRef>
              <c:f>'Paris 7'!$L$18:$L$27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7-49B1-B84F-325294B6D0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AMU!$B$17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AMU!$D$19:$D$28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AMU!$B$19:$B$28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7F-4EEE-A58D-83274FF35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44</c:v>
                </c:pt>
                <c:pt idx="1">
                  <c:v>41</c:v>
                </c:pt>
                <c:pt idx="2">
                  <c:v>47</c:v>
                </c:pt>
                <c:pt idx="3">
                  <c:v>34</c:v>
                </c:pt>
                <c:pt idx="4">
                  <c:v>24</c:v>
                </c:pt>
                <c:pt idx="5">
                  <c:v>15</c:v>
                </c:pt>
                <c:pt idx="6">
                  <c:v>23</c:v>
                </c:pt>
                <c:pt idx="7">
                  <c:v>15</c:v>
                </c:pt>
                <c:pt idx="8">
                  <c:v>12</c:v>
                </c:pt>
                <c:pt idx="9">
                  <c:v>9</c:v>
                </c:pt>
                <c:pt idx="10">
                  <c:v>10</c:v>
                </c:pt>
                <c:pt idx="11">
                  <c:v>18</c:v>
                </c:pt>
                <c:pt idx="12">
                  <c:v>11</c:v>
                </c:pt>
                <c:pt idx="13">
                  <c:v>9</c:v>
                </c:pt>
                <c:pt idx="14">
                  <c:v>6</c:v>
                </c:pt>
                <c:pt idx="15">
                  <c:v>10</c:v>
                </c:pt>
                <c:pt idx="16">
                  <c:v>8</c:v>
                </c:pt>
                <c:pt idx="17">
                  <c:v>2</c:v>
                </c:pt>
                <c:pt idx="18">
                  <c:v>6</c:v>
                </c:pt>
                <c:pt idx="19">
                  <c:v>2</c:v>
                </c:pt>
                <c:pt idx="20">
                  <c:v>5</c:v>
                </c:pt>
                <c:pt idx="21">
                  <c:v>2</c:v>
                </c:pt>
                <c:pt idx="22">
                  <c:v>7</c:v>
                </c:pt>
                <c:pt idx="23">
                  <c:v>3</c:v>
                </c:pt>
                <c:pt idx="24">
                  <c:v>6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61-4725-A44A-EB0F2E2F43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AMU!$G$17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AMU!$I$18:$I$27</c:f>
              <c:strCache>
                <c:ptCount val="10"/>
                <c:pt idx="0">
                  <c:v>materials science, multidisciplinary</c:v>
                </c:pt>
                <c:pt idx="1">
                  <c:v>metallurgy &amp; metallurgical engineering</c:v>
                </c:pt>
                <c:pt idx="2">
                  <c:v>chemistry, physical</c:v>
                </c:pt>
                <c:pt idx="3">
                  <c:v>materials science, ceramics</c:v>
                </c:pt>
                <c:pt idx="4">
                  <c:v>astronomy &amp; astrophysics</c:v>
                </c:pt>
                <c:pt idx="5">
                  <c:v>biotechnology &amp; applied microbiology</c:v>
                </c:pt>
                <c:pt idx="6">
                  <c:v>chemistry, multidisciplinary</c:v>
                </c:pt>
                <c:pt idx="7">
                  <c:v>genetics &amp; heredity</c:v>
                </c:pt>
                <c:pt idx="8">
                  <c:v>information science &amp; library science</c:v>
                </c:pt>
                <c:pt idx="9">
                  <c:v>materials science, characterization &amp; testing</c:v>
                </c:pt>
              </c:strCache>
            </c:strRef>
          </c:cat>
          <c:val>
            <c:numRef>
              <c:f>AMU!$G$18:$G$27</c:f>
              <c:numCache>
                <c:formatCode>General</c:formatCode>
                <c:ptCount val="10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D-48A8-9831-E310C31292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AMU!$L$17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AMU!$N$18:$N$27</c:f>
              <c:strCache>
                <c:ptCount val="10"/>
                <c:pt idx="0">
                  <c:v>LUMEAU, J</c:v>
                </c:pt>
                <c:pt idx="1">
                  <c:v>MANGELINCK-NOEL, N</c:v>
                </c:pt>
                <c:pt idx="2">
                  <c:v>NGUYEN-THI, H</c:v>
                </c:pt>
                <c:pt idx="3">
                  <c:v>REINHART, G</c:v>
                </c:pt>
                <c:pt idx="4">
                  <c:v>SPINELLI, JE</c:v>
                </c:pt>
                <c:pt idx="5">
                  <c:v>ZANOTTO, ED</c:v>
                </c:pt>
                <c:pt idx="6">
                  <c:v>AGUIR, K</c:v>
                </c:pt>
                <c:pt idx="7">
                  <c:v>ANDRES, J</c:v>
                </c:pt>
                <c:pt idx="8">
                  <c:v>AVANSI, W</c:v>
                </c:pt>
                <c:pt idx="9">
                  <c:v>CATTO, AC</c:v>
                </c:pt>
              </c:strCache>
            </c:strRef>
          </c:cat>
          <c:val>
            <c:numRef>
              <c:f>AMU!$L$18:$L$27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C0-484B-BBE3-75EB78BE367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4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physics, applied</c:v>
                </c:pt>
                <c:pt idx="2">
                  <c:v>chemistry, physical</c:v>
                </c:pt>
                <c:pt idx="3">
                  <c:v>physics, condensed matter</c:v>
                </c:pt>
                <c:pt idx="4">
                  <c:v>metallurgy &amp; metallurgical engineering</c:v>
                </c:pt>
                <c:pt idx="5">
                  <c:v>polymer science</c:v>
                </c:pt>
                <c:pt idx="6">
                  <c:v>materials science, ceramics</c:v>
                </c:pt>
                <c:pt idx="7">
                  <c:v>electrochemistry</c:v>
                </c:pt>
                <c:pt idx="8">
                  <c:v>nanoscience &amp; nanotechnology</c:v>
                </c:pt>
                <c:pt idx="9">
                  <c:v>physics, atomic, molecular &amp; chemical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99</c:v>
                </c:pt>
                <c:pt idx="1">
                  <c:v>59</c:v>
                </c:pt>
                <c:pt idx="2">
                  <c:v>54</c:v>
                </c:pt>
                <c:pt idx="3">
                  <c:v>50</c:v>
                </c:pt>
                <c:pt idx="4">
                  <c:v>32</c:v>
                </c:pt>
                <c:pt idx="5">
                  <c:v>27</c:v>
                </c:pt>
                <c:pt idx="6">
                  <c:v>26</c:v>
                </c:pt>
                <c:pt idx="7">
                  <c:v>21</c:v>
                </c:pt>
                <c:pt idx="8">
                  <c:v>18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B-49E2-937D-A5AF4AB870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JORGE, AM</c:v>
                </c:pt>
                <c:pt idx="1">
                  <c:v>BOTTA, WJ</c:v>
                </c:pt>
                <c:pt idx="2">
                  <c:v>YAVARI, AR</c:v>
                </c:pt>
                <c:pt idx="3">
                  <c:v>PIZANI, PS</c:v>
                </c:pt>
                <c:pt idx="4">
                  <c:v>DE OLIVEIRA, AJA</c:v>
                </c:pt>
                <c:pt idx="5">
                  <c:v>LONGO, E</c:v>
                </c:pt>
                <c:pt idx="6">
                  <c:v>DEMAILLE, D</c:v>
                </c:pt>
                <c:pt idx="7">
                  <c:v>ETGENS, VH</c:v>
                </c:pt>
                <c:pt idx="8">
                  <c:v>MASTELARO, VR</c:v>
                </c:pt>
                <c:pt idx="9">
                  <c:v>VARALDA, J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32</c:v>
                </c:pt>
                <c:pt idx="1">
                  <c:v>25</c:v>
                </c:pt>
                <c:pt idx="2">
                  <c:v>23</c:v>
                </c:pt>
                <c:pt idx="3">
                  <c:v>21</c:v>
                </c:pt>
                <c:pt idx="4">
                  <c:v>20</c:v>
                </c:pt>
                <c:pt idx="5">
                  <c:v>18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52-44F9-9BA8-8886AB78686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nanocomposites</c:v>
                </c:pt>
                <c:pt idx="1">
                  <c:v>mechanical alloying</c:v>
                </c:pt>
                <c:pt idx="2">
                  <c:v>microstructure</c:v>
                </c:pt>
                <c:pt idx="3">
                  <c:v>crystallization</c:v>
                </c:pt>
                <c:pt idx="4">
                  <c:v>hydrogen storage</c:v>
                </c:pt>
                <c:pt idx="5">
                  <c:v>photoluminescence</c:v>
                </c:pt>
                <c:pt idx="6">
                  <c:v>x-ray diffraction</c:v>
                </c:pt>
                <c:pt idx="7">
                  <c:v>xanes</c:v>
                </c:pt>
                <c:pt idx="8">
                  <c:v>corrosion</c:v>
                </c:pt>
                <c:pt idx="9">
                  <c:v>exafs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F-4505-99D9-86C30104474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Centre National de la Recherche Scientifique (CNRS)</c:v>
                </c:pt>
                <c:pt idx="1">
                  <c:v>Université Pierre-et-Marie-Curie (Paris 6)</c:v>
                </c:pt>
                <c:pt idx="2">
                  <c:v>Université Grenoble Alpes (UGA)</c:v>
                </c:pt>
                <c:pt idx="3">
                  <c:v>Université Paris Diderot (Paris 7)</c:v>
                </c:pt>
                <c:pt idx="4">
                  <c:v>Aix-Marseille Université (AMU)</c:v>
                </c:pt>
                <c:pt idx="5">
                  <c:v>Institut Polytechnique de Grenoble (INPG)</c:v>
                </c:pt>
                <c:pt idx="6">
                  <c:v>Université de Rennes 1</c:v>
                </c:pt>
                <c:pt idx="7">
                  <c:v>Université de Strasbourg</c:v>
                </c:pt>
                <c:pt idx="8">
                  <c:v>Université Toulouse III - Paul Sabatier (UPS)</c:v>
                </c:pt>
                <c:pt idx="9">
                  <c:v>Université de Montpellier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53</c:v>
                </c:pt>
                <c:pt idx="1">
                  <c:v>30</c:v>
                </c:pt>
                <c:pt idx="2">
                  <c:v>24</c:v>
                </c:pt>
                <c:pt idx="3">
                  <c:v>17</c:v>
                </c:pt>
                <c:pt idx="4">
                  <c:v>13</c:v>
                </c:pt>
                <c:pt idx="5">
                  <c:v>13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0C-4475-8400-DF9ED11045D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CNRS!$B$17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CNRS!$D$19:$D$28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CNRS!$B$19:$B$28</c:f>
              <c:numCache>
                <c:formatCode>General</c:formatCode>
                <c:ptCount val="10"/>
                <c:pt idx="0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B5-4A2D-A9EF-D8CC11865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CNRS!$G$17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CNRS!$I$18:$I$27</c:f>
              <c:strCache>
                <c:ptCount val="10"/>
                <c:pt idx="0">
                  <c:v>materials science, multidisciplinary</c:v>
                </c:pt>
                <c:pt idx="1">
                  <c:v>physics, condensed matter</c:v>
                </c:pt>
                <c:pt idx="2">
                  <c:v>physics, applied</c:v>
                </c:pt>
                <c:pt idx="3">
                  <c:v>chemistry, physical</c:v>
                </c:pt>
                <c:pt idx="4">
                  <c:v>metallurgy &amp; metallurgical engineering</c:v>
                </c:pt>
                <c:pt idx="5">
                  <c:v>multidisciplinary sciences</c:v>
                </c:pt>
                <c:pt idx="6">
                  <c:v>chemistry, organic</c:v>
                </c:pt>
                <c:pt idx="7">
                  <c:v>electrochemistry</c:v>
                </c:pt>
                <c:pt idx="8">
                  <c:v>materials science, ceramics</c:v>
                </c:pt>
                <c:pt idx="9">
                  <c:v>chemistry, applied</c:v>
                </c:pt>
              </c:strCache>
            </c:strRef>
          </c:cat>
          <c:val>
            <c:numRef>
              <c:f>CNRS!$G$18:$G$27</c:f>
              <c:numCache>
                <c:formatCode>General</c:formatCode>
                <c:ptCount val="10"/>
                <c:pt idx="0">
                  <c:v>21</c:v>
                </c:pt>
                <c:pt idx="1">
                  <c:v>13</c:v>
                </c:pt>
                <c:pt idx="2">
                  <c:v>10</c:v>
                </c:pt>
                <c:pt idx="3">
                  <c:v>6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33-465C-8B0D-DC5DB766AF4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CNRS!$L$17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CNRS!$N$18:$N$27</c:f>
              <c:strCache>
                <c:ptCount val="10"/>
                <c:pt idx="0">
                  <c:v>JORGE, AM</c:v>
                </c:pt>
                <c:pt idx="1">
                  <c:v>BASMAJI, P</c:v>
                </c:pt>
                <c:pt idx="2">
                  <c:v>GUSEV, GM</c:v>
                </c:pt>
                <c:pt idx="3">
                  <c:v>LUBYSHEV, DI</c:v>
                </c:pt>
                <c:pt idx="4">
                  <c:v>MASTELARO, VR</c:v>
                </c:pt>
                <c:pt idx="5">
                  <c:v>MICHALOWICZ, A</c:v>
                </c:pt>
                <c:pt idx="6">
                  <c:v>PORTAL, JC</c:v>
                </c:pt>
                <c:pt idx="7">
                  <c:v>ROSSI, JC</c:v>
                </c:pt>
                <c:pt idx="8">
                  <c:v>GENNSER, U</c:v>
                </c:pt>
                <c:pt idx="9">
                  <c:v>KIMINAMI, CS</c:v>
                </c:pt>
              </c:strCache>
            </c:strRef>
          </c:cat>
          <c:val>
            <c:numRef>
              <c:f>CNRS!$L$18:$L$27</c:f>
              <c:numCache>
                <c:formatCode>General</c:formatCode>
                <c:ptCount val="10"/>
                <c:pt idx="0">
                  <c:v>9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07-43EA-8900-C7CCF8186B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Centre </a:t>
            </a:r>
            <a:r>
              <a:rPr lang="pt-BR" dirty="0" err="1"/>
              <a:t>National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Recherche</a:t>
            </a:r>
            <a:r>
              <a:rPr lang="pt-BR" dirty="0"/>
              <a:t> </a:t>
            </a:r>
            <a:r>
              <a:rPr lang="pt-BR" dirty="0" err="1"/>
              <a:t>Scientifique</a:t>
            </a:r>
            <a:r>
              <a:rPr lang="pt-BR" dirty="0"/>
              <a:t> (CNRS),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84168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Pierre-et-Marie-Curie</a:t>
            </a:r>
            <a:br>
              <a:rPr lang="pt-BR" dirty="0"/>
            </a:br>
            <a:r>
              <a:rPr lang="pt-BR" dirty="0"/>
              <a:t>(Paris 6),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79434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Université</a:t>
            </a:r>
            <a:r>
              <a:rPr lang="pt-BR" dirty="0"/>
              <a:t> Pierre-et-Marie-Curie</a:t>
            </a:r>
            <a:br>
              <a:rPr lang="pt-BR" dirty="0"/>
            </a:br>
            <a:r>
              <a:rPr lang="pt-BR" dirty="0"/>
              <a:t>(Paris 6),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43858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Pierre-et-Marie-Curie</a:t>
            </a:r>
            <a:br>
              <a:rPr lang="pt-BR" dirty="0"/>
            </a:br>
            <a:r>
              <a:rPr lang="pt-BR" dirty="0"/>
              <a:t>(Paris 6),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99021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Grenoble Alpes (UGA)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87439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Université</a:t>
            </a:r>
            <a:r>
              <a:rPr lang="pt-BR" dirty="0"/>
              <a:t> Grenoble Alpes (UGA),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62883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Grenoble Alpes (UGA),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51847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Paris Diderot (Paris 7)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1927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Université</a:t>
            </a:r>
            <a:r>
              <a:rPr lang="pt-BR" dirty="0"/>
              <a:t> Paris Diderot (Paris 7),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08656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Université</a:t>
            </a:r>
            <a:r>
              <a:rPr lang="pt-BR" dirty="0"/>
              <a:t> Paris Diderot (Paris 7),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50326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61681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Aix-Marseille </a:t>
            </a:r>
            <a:r>
              <a:rPr lang="pt-BR" dirty="0" err="1"/>
              <a:t>Université</a:t>
            </a:r>
            <a:r>
              <a:rPr lang="pt-BR" dirty="0"/>
              <a:t> (AMU)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28552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Aix-Marseille </a:t>
            </a:r>
            <a:r>
              <a:rPr lang="pt-BR" dirty="0" err="1"/>
              <a:t>Université</a:t>
            </a:r>
            <a:r>
              <a:rPr lang="pt-BR" dirty="0"/>
              <a:t> (AMU),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57261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Aix-Marseille </a:t>
            </a:r>
            <a:r>
              <a:rPr lang="pt-BR" dirty="0" err="1"/>
              <a:t>Université</a:t>
            </a:r>
            <a:r>
              <a:rPr lang="pt-BR" dirty="0"/>
              <a:t> (AMU),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96376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França,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30630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França,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44061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França,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70282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França, </a:t>
            </a:r>
            <a:r>
              <a:rPr lang="pt-BR" sz="2000" dirty="0"/>
              <a:t>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41476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França, por instituição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74381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Centre </a:t>
            </a:r>
            <a:r>
              <a:rPr lang="pt-BR" dirty="0" err="1"/>
              <a:t>National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Recherche</a:t>
            </a:r>
            <a:r>
              <a:rPr lang="pt-BR" dirty="0"/>
              <a:t> </a:t>
            </a:r>
            <a:r>
              <a:rPr lang="pt-BR" dirty="0" err="1"/>
              <a:t>Scientifique</a:t>
            </a:r>
            <a:r>
              <a:rPr lang="pt-BR" dirty="0"/>
              <a:t> (CNRS)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47453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Centre </a:t>
            </a:r>
            <a:r>
              <a:rPr lang="pt-BR" dirty="0" err="1"/>
              <a:t>National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Recherche</a:t>
            </a:r>
            <a:r>
              <a:rPr lang="pt-BR" dirty="0"/>
              <a:t> </a:t>
            </a:r>
            <a:r>
              <a:rPr lang="pt-BR" dirty="0" err="1"/>
              <a:t>Scientifique</a:t>
            </a:r>
            <a:r>
              <a:rPr lang="pt-BR" dirty="0"/>
              <a:t> (CNRS),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73801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356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França, por ano</vt:lpstr>
      <vt:lpstr>Publicações da UFSCar em colaboração com instituições da França, por área</vt:lpstr>
      <vt:lpstr>Publicações da UFSCar em colaboração com instituições da França, por autor</vt:lpstr>
      <vt:lpstr>Publicações da UFSCar em colaboração com instituições da França, por palavra-chave</vt:lpstr>
      <vt:lpstr>Publicações da UFSCar em colaboração com instituições da França, por instituição</vt:lpstr>
      <vt:lpstr>Publicações da UFSCar em colaboração com Centre National de la Recherche Scientifique (CNRS), por ano</vt:lpstr>
      <vt:lpstr>Publicações da UFSCar em colaboração com Centre National de la Recherche Scientifique (CNRS), por área</vt:lpstr>
      <vt:lpstr>Publicações da UFSCar em colaboração com Centre National de la Recherche Scientifique (CNRS), por autor</vt:lpstr>
      <vt:lpstr>Publicações da UFSCar em colaboração com Université Pierre-et-Marie-Curie (Paris 6), por ano</vt:lpstr>
      <vt:lpstr>Publicações da UFSCar em colaboração com Université Pierre-et-Marie-Curie (Paris 6), por área</vt:lpstr>
      <vt:lpstr>Publicações da UFSCar em colaboração com Université Pierre-et-Marie-Curie (Paris 6), por autor</vt:lpstr>
      <vt:lpstr>Publicações da UFSCar em colaboração com Université Grenoble Alpes (UGA), por ano</vt:lpstr>
      <vt:lpstr>Publicações da UFSCar em colaboração com Université Grenoble Alpes (UGA), por área</vt:lpstr>
      <vt:lpstr>Publicações da UFSCar em colaboração com Université Grenoble Alpes (UGA), por autor</vt:lpstr>
      <vt:lpstr>Publicações da UFSCar em colaboração com Université Paris Diderot (Paris 7), por ano</vt:lpstr>
      <vt:lpstr>Publicações da UFSCar em colaboração com Université Paris Diderot (Paris 7), por área</vt:lpstr>
      <vt:lpstr>Publicações da UFSCar em colaboração com Université Paris Diderot (Paris 7), por autor</vt:lpstr>
      <vt:lpstr>Publicações da UFSCar em colaboração com Aix-Marseille Université (AMU), por ano</vt:lpstr>
      <vt:lpstr>Publicações da UFSCar em colaboração com Aix-Marseille Université (AMU), por área</vt:lpstr>
      <vt:lpstr>Publicações da UFSCar em colaboração com Aix-Marseille Université (AMU),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66</cp:revision>
  <dcterms:created xsi:type="dcterms:W3CDTF">2018-06-12T14:18:58Z</dcterms:created>
  <dcterms:modified xsi:type="dcterms:W3CDTF">2019-03-12T12:29:19Z</dcterms:modified>
</cp:coreProperties>
</file>