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5"/>
  </p:handoutMasterIdLst>
  <p:sldIdLst>
    <p:sldId id="281" r:id="rId2"/>
    <p:sldId id="282" r:id="rId3"/>
    <p:sldId id="284" r:id="rId4"/>
    <p:sldId id="285" r:id="rId5"/>
    <p:sldId id="286" r:id="rId6"/>
    <p:sldId id="260" r:id="rId7"/>
    <p:sldId id="261" r:id="rId8"/>
    <p:sldId id="259" r:id="rId9"/>
    <p:sldId id="278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ods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ods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ods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Portugal-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Total!$B$1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75-4236-B94E-F57C5C9C8F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Total!$D$3:$D$12</c:f>
              <c:strCache>
                <c:ptCount val="10"/>
                <c:pt idx="0">
                  <c:v>USA</c:v>
                </c:pt>
                <c:pt idx="1">
                  <c:v>Spain</c:v>
                </c:pt>
                <c:pt idx="2">
                  <c:v>United Kingdom</c:v>
                </c:pt>
                <c:pt idx="3">
                  <c:v>Germany</c:v>
                </c:pt>
                <c:pt idx="4">
                  <c:v>France</c:v>
                </c:pt>
                <c:pt idx="5">
                  <c:v>Canada</c:v>
                </c:pt>
                <c:pt idx="6">
                  <c:v>Portugal</c:v>
                </c:pt>
                <c:pt idx="7">
                  <c:v>Italy</c:v>
                </c:pt>
                <c:pt idx="8">
                  <c:v>Argentina</c:v>
                </c:pt>
                <c:pt idx="9">
                  <c:v>Russia</c:v>
                </c:pt>
              </c:strCache>
            </c:strRef>
          </c:cat>
          <c:val>
            <c:numRef>
              <c:f>Total!$B$3:$B$12</c:f>
              <c:numCache>
                <c:formatCode>General</c:formatCode>
                <c:ptCount val="10"/>
                <c:pt idx="0">
                  <c:v>1158</c:v>
                </c:pt>
                <c:pt idx="1">
                  <c:v>521</c:v>
                </c:pt>
                <c:pt idx="2">
                  <c:v>422</c:v>
                </c:pt>
                <c:pt idx="3">
                  <c:v>391</c:v>
                </c:pt>
                <c:pt idx="4">
                  <c:v>375</c:v>
                </c:pt>
                <c:pt idx="5">
                  <c:v>300</c:v>
                </c:pt>
                <c:pt idx="6">
                  <c:v>230</c:v>
                </c:pt>
                <c:pt idx="7">
                  <c:v>196</c:v>
                </c:pt>
                <c:pt idx="8">
                  <c:v>157</c:v>
                </c:pt>
                <c:pt idx="9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75-4236-B94E-F57C5C9C8F4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5621392"/>
        <c:axId val="567567088"/>
      </c:bar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  <c:max val="1200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UM!$B$17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UM!$D$19:$D$28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UM!$B$19:$B$28</c:f>
              <c:numCache>
                <c:formatCode>General</c:formatCode>
                <c:ptCount val="10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EC-4F8D-95CB-3DC864FD9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UM!$G$17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UM!$I$18:$I$27</c:f>
              <c:strCache>
                <c:ptCount val="10"/>
                <c:pt idx="0">
                  <c:v>polymer science</c:v>
                </c:pt>
                <c:pt idx="1">
                  <c:v>materials science, multidisciplinary</c:v>
                </c:pt>
                <c:pt idx="2">
                  <c:v>microbiology</c:v>
                </c:pt>
                <c:pt idx="3">
                  <c:v>mycology</c:v>
                </c:pt>
                <c:pt idx="4">
                  <c:v>biotechnology &amp; applied microbiology</c:v>
                </c:pt>
                <c:pt idx="5">
                  <c:v>chemistry, physical</c:v>
                </c:pt>
                <c:pt idx="6">
                  <c:v>engineering, chemical</c:v>
                </c:pt>
                <c:pt idx="7">
                  <c:v>genetics &amp; heredity</c:v>
                </c:pt>
                <c:pt idx="8">
                  <c:v>infectious diseases</c:v>
                </c:pt>
                <c:pt idx="9">
                  <c:v>behavioral sciences</c:v>
                </c:pt>
              </c:strCache>
            </c:strRef>
          </c:cat>
          <c:val>
            <c:numRef>
              <c:f>UM!$G$18:$G$27</c:f>
              <c:numCache>
                <c:formatCode>General</c:formatCode>
                <c:ptCount val="10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4-47AF-AB9B-D78E8E3D96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UM!$L$17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UM!$N$18:$N$27</c:f>
              <c:strCache>
                <c:ptCount val="10"/>
                <c:pt idx="0">
                  <c:v>OLIVEIRA, R</c:v>
                </c:pt>
                <c:pt idx="1">
                  <c:v>BARBOSA, DB</c:v>
                </c:pt>
                <c:pt idx="2">
                  <c:v>GORUP, LF</c:v>
                </c:pt>
                <c:pt idx="3">
                  <c:v>HENRIQUES, M</c:v>
                </c:pt>
                <c:pt idx="4">
                  <c:v>MONTEIRO, DR</c:v>
                </c:pt>
                <c:pt idx="5">
                  <c:v>DE CAMARGO, ER</c:v>
                </c:pt>
                <c:pt idx="6">
                  <c:v>GREGORIO, R</c:v>
                </c:pt>
                <c:pt idx="7">
                  <c:v>LANCEROS-MENDEZ, S</c:v>
                </c:pt>
                <c:pt idx="8">
                  <c:v>SENCADAS, V</c:v>
                </c:pt>
                <c:pt idx="9">
                  <c:v>COVAS, JA</c:v>
                </c:pt>
              </c:strCache>
            </c:strRef>
          </c:cat>
          <c:val>
            <c:numRef>
              <c:f>UM!$L$18:$L$27</c:f>
              <c:numCache>
                <c:formatCode>General</c:formatCode>
                <c:ptCount val="10"/>
                <c:pt idx="0">
                  <c:v>11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5F-44A0-932A-1173E4E7D77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UA!$B$17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UA!$D$19:$D$28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UA!$B$19:$B$28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E-4204-9DDB-46DE4D636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UA!$G$17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UA!$I$18:$I$27</c:f>
              <c:strCache>
                <c:ptCount val="10"/>
                <c:pt idx="0">
                  <c:v>materials science, multidisciplinary</c:v>
                </c:pt>
                <c:pt idx="1">
                  <c:v>environmental sciences</c:v>
                </c:pt>
                <c:pt idx="2">
                  <c:v>chemistry, physical</c:v>
                </c:pt>
                <c:pt idx="3">
                  <c:v>chemistry, organic</c:v>
                </c:pt>
                <c:pt idx="4">
                  <c:v>chemistry, analytical</c:v>
                </c:pt>
                <c:pt idx="5">
                  <c:v>chemistry, medicinal</c:v>
                </c:pt>
                <c:pt idx="6">
                  <c:v>chemistry, multidisciplinary</c:v>
                </c:pt>
                <c:pt idx="7">
                  <c:v>construction &amp; building technology</c:v>
                </c:pt>
                <c:pt idx="8">
                  <c:v>engineering, civil</c:v>
                </c:pt>
                <c:pt idx="9">
                  <c:v>marine &amp; freshwater biology</c:v>
                </c:pt>
              </c:strCache>
            </c:strRef>
          </c:cat>
          <c:val>
            <c:numRef>
              <c:f>UA!$G$18:$G$27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88-4CD2-A17A-D06793C14D0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UA!$L$17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UA!$N$18:$N$27</c:f>
              <c:strCache>
                <c:ptCount val="10"/>
                <c:pt idx="0">
                  <c:v>MORELLI, MR</c:v>
                </c:pt>
                <c:pt idx="1">
                  <c:v>NUNES, B</c:v>
                </c:pt>
                <c:pt idx="2">
                  <c:v>ROCHA, O</c:v>
                </c:pt>
                <c:pt idx="3">
                  <c:v>CAVALEIRO, JAS</c:v>
                </c:pt>
                <c:pt idx="4">
                  <c:v>DE OLIVEIRA, KT</c:v>
                </c:pt>
                <c:pt idx="5">
                  <c:v>LABRINCHA, JA</c:v>
                </c:pt>
                <c:pt idx="6">
                  <c:v>RIBEIRO, DV</c:v>
                </c:pt>
                <c:pt idx="7">
                  <c:v>SEGADAES, AM</c:v>
                </c:pt>
                <c:pt idx="8">
                  <c:v>ANTUNES, SC</c:v>
                </c:pt>
                <c:pt idx="9">
                  <c:v>SILVA, AMS</c:v>
                </c:pt>
              </c:strCache>
            </c:strRef>
          </c:cat>
          <c:val>
            <c:numRef>
              <c:f>UA!$L$18:$L$27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4-425F-98B3-E8A0C718503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UC!$B$17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UC!$D$19:$D$28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UC!$B$19:$B$28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9F-4717-BF4F-E53260C2A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UC!$G$17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UC!$I$18:$I$27</c:f>
              <c:strCache>
                <c:ptCount val="10"/>
                <c:pt idx="0">
                  <c:v>chemistry, analytical</c:v>
                </c:pt>
                <c:pt idx="1">
                  <c:v>electrochemistry</c:v>
                </c:pt>
                <c:pt idx="2">
                  <c:v>physics, condensed matter</c:v>
                </c:pt>
                <c:pt idx="3">
                  <c:v>engineering, industrial</c:v>
                </c:pt>
                <c:pt idx="4">
                  <c:v>engineering, manufacturing</c:v>
                </c:pt>
                <c:pt idx="5">
                  <c:v>instruments &amp; instrumentation</c:v>
                </c:pt>
                <c:pt idx="6">
                  <c:v>materials science, multidisciplinary</c:v>
                </c:pt>
                <c:pt idx="7">
                  <c:v>operations research &amp; management science</c:v>
                </c:pt>
                <c:pt idx="8">
                  <c:v>biochemical research methods</c:v>
                </c:pt>
                <c:pt idx="9">
                  <c:v>chemistry, applied</c:v>
                </c:pt>
              </c:strCache>
            </c:strRef>
          </c:cat>
          <c:val>
            <c:numRef>
              <c:f>UC!$G$18:$G$27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9-43BE-8164-D33322CC4A6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UC!$L$17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UC!$N$18:$N$27</c:f>
              <c:strCache>
                <c:ptCount val="10"/>
                <c:pt idx="0">
                  <c:v>BRETT, CMA</c:v>
                </c:pt>
                <c:pt idx="1">
                  <c:v>FATIBELLO, O</c:v>
                </c:pt>
                <c:pt idx="2">
                  <c:v>GHICA, ME</c:v>
                </c:pt>
                <c:pt idx="3">
                  <c:v>PAULIUKAITE, R</c:v>
                </c:pt>
                <c:pt idx="4">
                  <c:v>FREDERICO, T</c:v>
                </c:pt>
                <c:pt idx="5">
                  <c:v>OLIVEIRA, O</c:v>
                </c:pt>
                <c:pt idx="6">
                  <c:v>DE PAULA, W</c:v>
                </c:pt>
                <c:pt idx="7">
                  <c:v>FATIBELLO-FILHO, O</c:v>
                </c:pt>
                <c:pt idx="8">
                  <c:v>SILVA, C</c:v>
                </c:pt>
                <c:pt idx="9">
                  <c:v>STEVENSON, M</c:v>
                </c:pt>
              </c:strCache>
            </c:strRef>
          </c:cat>
          <c:val>
            <c:numRef>
              <c:f>UC!$L$18:$L$27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1E-4E01-9C2F-FD61AA37D8B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ULisboa!$B$17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ULisboa!$D$19:$D$28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ULisboa!$B$19:$B$28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57-405B-94CD-2BC174F7F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Ano!$D$3:$D$48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Ano!$B$3:$B$48</c:f>
              <c:numCache>
                <c:formatCode>General</c:formatCode>
                <c:ptCount val="46"/>
                <c:pt idx="0">
                  <c:v>27</c:v>
                </c:pt>
                <c:pt idx="1">
                  <c:v>15</c:v>
                </c:pt>
                <c:pt idx="2">
                  <c:v>19</c:v>
                </c:pt>
                <c:pt idx="3">
                  <c:v>21</c:v>
                </c:pt>
                <c:pt idx="4">
                  <c:v>27</c:v>
                </c:pt>
                <c:pt idx="5">
                  <c:v>24</c:v>
                </c:pt>
                <c:pt idx="6">
                  <c:v>18</c:v>
                </c:pt>
                <c:pt idx="7">
                  <c:v>9</c:v>
                </c:pt>
                <c:pt idx="8">
                  <c:v>22</c:v>
                </c:pt>
                <c:pt idx="9">
                  <c:v>18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2</c:v>
                </c:pt>
                <c:pt idx="14">
                  <c:v>3</c:v>
                </c:pt>
                <c:pt idx="15">
                  <c:v>6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89-4E04-865B-77770547D28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ULisboa!$G$17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ULisboa!$I$18:$I$27</c:f>
              <c:strCache>
                <c:ptCount val="10"/>
                <c:pt idx="0">
                  <c:v>astronomy &amp; astrophysics</c:v>
                </c:pt>
                <c:pt idx="1">
                  <c:v>physics, particles &amp; fields</c:v>
                </c:pt>
                <c:pt idx="2">
                  <c:v>biochemistry &amp; molecular biology</c:v>
                </c:pt>
                <c:pt idx="3">
                  <c:v>chemistry, inorganic &amp; nuclear</c:v>
                </c:pt>
                <c:pt idx="4">
                  <c:v>chemistry, physical</c:v>
                </c:pt>
                <c:pt idx="5">
                  <c:v>materials science, multidisciplinary</c:v>
                </c:pt>
                <c:pt idx="6">
                  <c:v>mathematics, applied</c:v>
                </c:pt>
                <c:pt idx="7">
                  <c:v>ecology</c:v>
                </c:pt>
                <c:pt idx="8">
                  <c:v>genetics &amp; heredity</c:v>
                </c:pt>
                <c:pt idx="9">
                  <c:v>geography, physical</c:v>
                </c:pt>
              </c:strCache>
            </c:strRef>
          </c:cat>
          <c:val>
            <c:numRef>
              <c:f>ULisboa!$G$18:$G$27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1-447C-A7E4-BCD8306625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ULisboa!$L$17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ULisboa!$N$18:$N$27</c:f>
              <c:strCache>
                <c:ptCount val="10"/>
                <c:pt idx="0">
                  <c:v>BASTOS, C</c:v>
                </c:pt>
                <c:pt idx="1">
                  <c:v>BERNARDINI, AE</c:v>
                </c:pt>
                <c:pt idx="2">
                  <c:v>BATISTA, AA</c:v>
                </c:pt>
                <c:pt idx="3">
                  <c:v>BERTOLAMI, O</c:v>
                </c:pt>
                <c:pt idx="4">
                  <c:v>DIAS, NC</c:v>
                </c:pt>
                <c:pt idx="5">
                  <c:v>PRATA, JN</c:v>
                </c:pt>
                <c:pt idx="6">
                  <c:v>ARRUDA, LK</c:v>
                </c:pt>
                <c:pt idx="7">
                  <c:v>CHEMETOV, NV</c:v>
                </c:pt>
                <c:pt idx="8">
                  <c:v>DOS SANTOS, ER</c:v>
                </c:pt>
                <c:pt idx="9">
                  <c:v>MACEDO, TS</c:v>
                </c:pt>
              </c:strCache>
            </c:strRef>
          </c:cat>
          <c:val>
            <c:numRef>
              <c:f>ULisboa!$L$18:$L$27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34-4D6D-925D-71F0C86C690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Área!$B$1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Área!$D$2:$D$11</c:f>
              <c:strCache>
                <c:ptCount val="10"/>
                <c:pt idx="0">
                  <c:v>chemistry, analytical</c:v>
                </c:pt>
                <c:pt idx="1">
                  <c:v>materials science, multidisciplinary</c:v>
                </c:pt>
                <c:pt idx="2">
                  <c:v>environmental sciences</c:v>
                </c:pt>
                <c:pt idx="3">
                  <c:v>operations research &amp; management science</c:v>
                </c:pt>
                <c:pt idx="4">
                  <c:v>chemistry, physical</c:v>
                </c:pt>
                <c:pt idx="5">
                  <c:v>marine &amp; freshwater biology</c:v>
                </c:pt>
                <c:pt idx="6">
                  <c:v>polymer science</c:v>
                </c:pt>
                <c:pt idx="7">
                  <c:v>pharmacology &amp; pharmacy</c:v>
                </c:pt>
                <c:pt idx="8">
                  <c:v>biochemical research methods</c:v>
                </c:pt>
                <c:pt idx="9">
                  <c:v>electrochemistry</c:v>
                </c:pt>
              </c:strCache>
            </c:strRef>
          </c:cat>
          <c:val>
            <c:numRef>
              <c:f>Área!$B$2:$B$11</c:f>
              <c:numCache>
                <c:formatCode>General</c:formatCode>
                <c:ptCount val="10"/>
                <c:pt idx="0">
                  <c:v>26</c:v>
                </c:pt>
                <c:pt idx="1">
                  <c:v>23</c:v>
                </c:pt>
                <c:pt idx="2">
                  <c:v>15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10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B-47E1-A7F1-4F56EE2AC2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Autor!$B$1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Autor!$D$2:$D$11</c:f>
              <c:strCache>
                <c:ptCount val="10"/>
                <c:pt idx="0">
                  <c:v>AFONSO, A</c:v>
                </c:pt>
                <c:pt idx="1">
                  <c:v>OLIVEIRA, R</c:v>
                </c:pt>
                <c:pt idx="2">
                  <c:v>CASS, QB</c:v>
                </c:pt>
                <c:pt idx="3">
                  <c:v>TIRITAN, ME</c:v>
                </c:pt>
                <c:pt idx="4">
                  <c:v>BRETT, CMA</c:v>
                </c:pt>
                <c:pt idx="5">
                  <c:v>MORELLI, MR</c:v>
                </c:pt>
                <c:pt idx="6">
                  <c:v>BARBOSA, DB</c:v>
                </c:pt>
                <c:pt idx="7">
                  <c:v>BERNARDINI, AE</c:v>
                </c:pt>
                <c:pt idx="8">
                  <c:v>GORUP, LF</c:v>
                </c:pt>
                <c:pt idx="9">
                  <c:v>HENRIQUES, M</c:v>
                </c:pt>
              </c:strCache>
            </c:strRef>
          </c:cat>
          <c:val>
            <c:numRef>
              <c:f>Autor!$B$2:$B$11</c:f>
              <c:numCache>
                <c:formatCode>General</c:formatCode>
                <c:ptCount val="10"/>
                <c:pt idx="0">
                  <c:v>12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A0-4061-B668-AF5CE4AA735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'Palavra-chave'!$B$1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'Palavra-chave'!$D$2:$D$11</c:f>
              <c:strCache>
                <c:ptCount val="10"/>
                <c:pt idx="0">
                  <c:v>silver nanoparticles</c:v>
                </c:pt>
                <c:pt idx="1">
                  <c:v>biofilms</c:v>
                </c:pt>
                <c:pt idx="2">
                  <c:v>candida albicans</c:v>
                </c:pt>
                <c:pt idx="3">
                  <c:v>candida glabrata</c:v>
                </c:pt>
                <c:pt idx="4">
                  <c:v>schistosoma mansoni</c:v>
                </c:pt>
                <c:pt idx="5">
                  <c:v>tropics</c:v>
                </c:pt>
                <c:pt idx="6">
                  <c:v>apoptosis</c:v>
                </c:pt>
                <c:pt idx="7">
                  <c:v>biofilm</c:v>
                </c:pt>
                <c:pt idx="8">
                  <c:v>electrochemical impedance spectroscopy</c:v>
                </c:pt>
                <c:pt idx="9">
                  <c:v>microstructure</c:v>
                </c:pt>
              </c:strCache>
            </c:strRef>
          </c:cat>
          <c:val>
            <c:numRef>
              <c:f>'Palavra-chave'!$B$2:$B$11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8C-42EA-81E9-E5C0DBD3FF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Instituições!$B$1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Instituições!$D$2:$D$11</c:f>
              <c:strCache>
                <c:ptCount val="10"/>
                <c:pt idx="0">
                  <c:v>Universidade do Porto (U.Porto)</c:v>
                </c:pt>
                <c:pt idx="1">
                  <c:v>Universidade do Minho (UM)</c:v>
                </c:pt>
                <c:pt idx="2">
                  <c:v>Universidade de Aveiro (UA)</c:v>
                </c:pt>
                <c:pt idx="3">
                  <c:v>Universidade de Coimbra (UC)</c:v>
                </c:pt>
                <c:pt idx="4">
                  <c:v>Universidade de Lisboa (ULisboa)</c:v>
                </c:pt>
                <c:pt idx="5">
                  <c:v>Universidade Nova de Lisboa (NOVA)</c:v>
                </c:pt>
                <c:pt idx="6">
                  <c:v>Instituto Superior Técnico (Técnico Lisboa)</c:v>
                </c:pt>
                <c:pt idx="7">
                  <c:v>Universidade do Algarve (UAlg)</c:v>
                </c:pt>
                <c:pt idx="8">
                  <c:v>Universidade dos Açores </c:v>
                </c:pt>
                <c:pt idx="9">
                  <c:v>Centro de Química Medicinal (CEQUIMED-UP)</c:v>
                </c:pt>
              </c:strCache>
            </c:strRef>
          </c:cat>
          <c:val>
            <c:numRef>
              <c:f>Instituições!$B$2:$B$11</c:f>
              <c:numCache>
                <c:formatCode>General</c:formatCode>
                <c:ptCount val="10"/>
                <c:pt idx="0">
                  <c:v>52</c:v>
                </c:pt>
                <c:pt idx="1">
                  <c:v>48</c:v>
                </c:pt>
                <c:pt idx="2">
                  <c:v>36</c:v>
                </c:pt>
                <c:pt idx="3">
                  <c:v>34</c:v>
                </c:pt>
                <c:pt idx="4">
                  <c:v>19</c:v>
                </c:pt>
                <c:pt idx="5">
                  <c:v>19</c:v>
                </c:pt>
                <c:pt idx="6">
                  <c:v>8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E-4FA3-9997-4CAB03B7F6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U.Porto!$B$17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U.Porto!$D$19:$D$28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U.Porto!$B$19:$B$28</c:f>
              <c:numCache>
                <c:formatCode>General</c:formatCode>
                <c:ptCount val="10"/>
                <c:pt idx="0">
                  <c:v>8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6</c:v>
                </c:pt>
                <c:pt idx="6">
                  <c:v>7</c:v>
                </c:pt>
                <c:pt idx="7">
                  <c:v>1</c:v>
                </c:pt>
                <c:pt idx="8">
                  <c:v>6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96-4519-B7C1-AADF35B07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U.Porto!$G$17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U.Porto!$I$18:$I$27</c:f>
              <c:strCache>
                <c:ptCount val="10"/>
                <c:pt idx="0">
                  <c:v>chemistry, analytical</c:v>
                </c:pt>
                <c:pt idx="1">
                  <c:v>biochemical research methods</c:v>
                </c:pt>
                <c:pt idx="2">
                  <c:v>chemistry, medicinal</c:v>
                </c:pt>
                <c:pt idx="3">
                  <c:v>engineering, industrial</c:v>
                </c:pt>
                <c:pt idx="4">
                  <c:v>operations research &amp; management science</c:v>
                </c:pt>
                <c:pt idx="5">
                  <c:v>biochemistry &amp; molecular biology</c:v>
                </c:pt>
                <c:pt idx="6">
                  <c:v>chemistry, organic</c:v>
                </c:pt>
                <c:pt idx="7">
                  <c:v>computer science, interdisciplinary applications</c:v>
                </c:pt>
                <c:pt idx="8">
                  <c:v>pharmacology &amp; pharmacy</c:v>
                </c:pt>
                <c:pt idx="9">
                  <c:v>astronomy &amp; astrophysics</c:v>
                </c:pt>
              </c:strCache>
            </c:strRef>
          </c:cat>
          <c:val>
            <c:numRef>
              <c:f>U.Porto!$G$18:$G$27</c:f>
              <c:numCache>
                <c:formatCode>General</c:formatCode>
                <c:ptCount val="10"/>
                <c:pt idx="0">
                  <c:v>14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79-4348-873C-95749D453B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U.Porto!$L$17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U.Porto!$N$18:$N$27</c:f>
              <c:strCache>
                <c:ptCount val="10"/>
                <c:pt idx="0">
                  <c:v>CASS, QB</c:v>
                </c:pt>
                <c:pt idx="1">
                  <c:v>TIRITAN, ME</c:v>
                </c:pt>
                <c:pt idx="2">
                  <c:v>ALMADA-LOBO, B</c:v>
                </c:pt>
                <c:pt idx="3">
                  <c:v>FERNANDES, C</c:v>
                </c:pt>
                <c:pt idx="4">
                  <c:v>MORABITO, R</c:v>
                </c:pt>
                <c:pt idx="5">
                  <c:v>PINTO, MMM</c:v>
                </c:pt>
                <c:pt idx="6">
                  <c:v>VASCONCELOS, MH</c:v>
                </c:pt>
                <c:pt idx="7">
                  <c:v>BERNARDINI, AE</c:v>
                </c:pt>
                <c:pt idx="8">
                  <c:v>MADUREIRA, TV</c:v>
                </c:pt>
                <c:pt idx="9">
                  <c:v>ANTUNES, SC</c:v>
                </c:pt>
              </c:strCache>
            </c:strRef>
          </c:cat>
          <c:val>
            <c:numRef>
              <c:f>U.Porto!$L$18:$L$27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E-4140-A81D-EF6F83AE15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21/02/2019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Busca realizada na Web </a:t>
            </a:r>
            <a:r>
              <a:rPr lang="pt-BR" sz="2000" dirty="0" err="1">
                <a:latin typeface="Open Sans" panose="020B0606030504020204"/>
              </a:rPr>
              <a:t>of</a:t>
            </a:r>
            <a:r>
              <a:rPr lang="pt-BR" sz="2000" dirty="0">
                <a:latin typeface="Open Sans" panose="020B0606030504020204"/>
              </a:rPr>
              <a:t> Science em 21/02/2019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Total: 20063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): 16364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Expressão de busca utilizada disponível em http://spdi.ufscar.</a:t>
            </a:r>
            <a:r>
              <a:rPr lang="pt-BR" sz="2000" dirty="0"/>
              <a:t>br/</a:t>
            </a:r>
            <a:endParaRPr lang="pt-BR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do Porto (</a:t>
            </a:r>
            <a:r>
              <a:rPr lang="pt-BR" dirty="0" err="1"/>
              <a:t>U.Porto</a:t>
            </a:r>
            <a:r>
              <a:rPr lang="pt-BR" dirty="0"/>
              <a:t>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245DF4A-AD7A-4992-B1E6-2156EC4EF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27265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5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do Minho (UM)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D9AB660-1FE5-4D3F-A9DB-BD196B44F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62530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17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Universidade do Minho (UM),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3772F7C-8135-4C97-8A51-47CC2E8D8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10742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0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do Minho (UM),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39DA47D-ABD2-43D6-8EB0-E97277F48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79491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9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de Aveiro (UA)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D80213B-C524-4B4E-9A41-AD8581609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14971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87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Universidade de Aveiro (UA),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C94B4AC-FA4F-463A-8F9F-E558077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33531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2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de Aveiro (UA),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627A5C3-A1C3-442D-9D93-53E27D374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62927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93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de Coimbra (UC)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8FBF6F-7D53-4BAD-A87E-E2720B32B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92888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25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Universidade de Coimbra (UC),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5C43C66-31C4-44E1-9EA0-65A6596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68900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13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de Coimbra (UC),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58121BF-00C7-4B94-AC2E-895DF85B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55370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7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9033485-D8A6-4126-B6DB-3234B7358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9034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de Lisboa (</a:t>
            </a:r>
            <a:r>
              <a:rPr lang="pt-BR" dirty="0" err="1"/>
              <a:t>ULisboa</a:t>
            </a:r>
            <a:r>
              <a:rPr lang="pt-BR" dirty="0"/>
              <a:t>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18C83F-7428-4BB5-A66D-895A1DC9E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22898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6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Universidade de Lisboa (</a:t>
            </a:r>
            <a:r>
              <a:rPr lang="pt-BR" dirty="0" err="1"/>
              <a:t>ULisboa</a:t>
            </a:r>
            <a:r>
              <a:rPr lang="pt-BR" dirty="0"/>
              <a:t>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5D54DAE-FE17-4A59-BA11-3E97EF6F7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42125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de Lisboa (</a:t>
            </a:r>
            <a:r>
              <a:rPr lang="pt-BR" dirty="0" err="1"/>
              <a:t>ULisboa</a:t>
            </a:r>
            <a:r>
              <a:rPr lang="pt-BR" dirty="0"/>
              <a:t>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77A6617-1C94-4C6F-BB04-77536913A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27694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6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França,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9A96E24-5230-41BE-BFCB-89CACA26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87176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4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França,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2B90C1-E529-427D-B199-62140F336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47812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4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</a:t>
            </a:r>
            <a:r>
              <a:rPr lang="pt-BR" dirty="0"/>
              <a:t>França,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211D8FC-EA7C-42E3-8A35-EF7FC602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26247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</a:t>
            </a:r>
            <a:r>
              <a:rPr lang="pt-BR" dirty="0"/>
              <a:t>França,</a:t>
            </a:r>
            <a:br>
              <a:rPr lang="pt-BR" sz="2000" dirty="0"/>
            </a:br>
            <a:r>
              <a:rPr lang="pt-BR" sz="2000" dirty="0"/>
              <a:t>por palavra-chave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9F354-08E5-4612-88E0-325F75AF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85064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França,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7F1F0A4-D7FF-4016-855B-6FA90FD94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31970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Universidade do Porto (</a:t>
            </a:r>
            <a:r>
              <a:rPr lang="pt-BR" dirty="0" err="1"/>
              <a:t>U.Porto</a:t>
            </a:r>
            <a:r>
              <a:rPr lang="pt-BR" dirty="0"/>
              <a:t>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BB93D37-9171-4B9C-8F63-96DF13A3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02819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Universidade do Porto (</a:t>
            </a:r>
            <a:r>
              <a:rPr lang="pt-BR" dirty="0" err="1"/>
              <a:t>U.Porto</a:t>
            </a:r>
            <a:r>
              <a:rPr lang="pt-BR" dirty="0"/>
              <a:t>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ECA5C07-73A4-4D28-BFB1-44658771E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16671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369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França, por ano</vt:lpstr>
      <vt:lpstr>Publicações da UFSCar em colaboração com instituições da França, por área</vt:lpstr>
      <vt:lpstr>Publicações da UFSCar em colaboração com instituições da França, por autor</vt:lpstr>
      <vt:lpstr>Publicações da UFSCar em colaboração com instituições da França, por palavra-chave</vt:lpstr>
      <vt:lpstr>Publicações da UFSCar em colaboração com instituições da França, por instituição</vt:lpstr>
      <vt:lpstr>Publicações da UFSCar em colaboração com Universidade do Porto (U.Porto), por ano</vt:lpstr>
      <vt:lpstr>Publicações da UFSCar em colaboração com Universidade do Porto (U.Porto), por área</vt:lpstr>
      <vt:lpstr>Publicações da UFSCar em colaboração com Universidade do Porto (U.Porto), por autor</vt:lpstr>
      <vt:lpstr>Publicações da UFSCar em colaboração com Universidade do Minho (UM), por ano</vt:lpstr>
      <vt:lpstr>Publicações da UFSCar em colaboração com Universidade do Minho (UM), por área</vt:lpstr>
      <vt:lpstr>Publicações da UFSCar em colaboração com Universidade do Minho (UM), por autor</vt:lpstr>
      <vt:lpstr>Publicações da UFSCar em colaboração com Universidade de Aveiro (UA), por ano</vt:lpstr>
      <vt:lpstr>Publicações da UFSCar em colaboração com Universidade de Aveiro (UA), por área</vt:lpstr>
      <vt:lpstr>Publicações da UFSCar em colaboração com Universidade de Aveiro (UA), por autor</vt:lpstr>
      <vt:lpstr>Publicações da UFSCar em colaboração com Universidade de Coimbra (UC), por ano</vt:lpstr>
      <vt:lpstr>Publicações da UFSCar em colaboração com Universidade de Coimbra (UC), por área</vt:lpstr>
      <vt:lpstr>Publicações da UFSCar em colaboração com Universidade de Coimbra (UC), por autor</vt:lpstr>
      <vt:lpstr>Publicações da UFSCar em colaboração com Universidade de Lisboa (ULisboa), por ano</vt:lpstr>
      <vt:lpstr>Publicações da UFSCar em colaboração com Universidade de Lisboa (ULisboa), por área</vt:lpstr>
      <vt:lpstr>Publicações da UFSCar em colaboração com Universidade de Lisboa (ULisboa),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SPDI UFSCar</cp:lastModifiedBy>
  <cp:revision>59</cp:revision>
  <dcterms:created xsi:type="dcterms:W3CDTF">2018-06-12T14:18:58Z</dcterms:created>
  <dcterms:modified xsi:type="dcterms:W3CDTF">2019-03-11T14:19:37Z</dcterms:modified>
</cp:coreProperties>
</file>