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8" r:id="rId1"/>
    <p:sldMasterId id="2147483846" r:id="rId2"/>
    <p:sldMasterId id="2147483906" r:id="rId3"/>
  </p:sldMasterIdLst>
  <p:sldIdLst>
    <p:sldId id="263" r:id="rId4"/>
    <p:sldId id="266" r:id="rId5"/>
    <p:sldId id="269" r:id="rId6"/>
    <p:sldId id="270" r:id="rId7"/>
    <p:sldId id="268" r:id="rId8"/>
    <p:sldId id="267" r:id="rId9"/>
    <p:sldId id="271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presProps" Target="presProps.xml"/><Relationship Id="rId5" Type="http://schemas.openxmlformats.org/officeDocument/2006/relationships/slide" Target="slides/slide2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23/02/2018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982184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23/02/2018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350165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23/02/2018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375858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23/02/2018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513880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23/02/2018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320141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23/02/2018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787213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23/02/2018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103751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23/02/2018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494637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23/02/2018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41374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23/02/2018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6226220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23/02/2018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3566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23/02/2018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6740258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23/02/2018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4483723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23/02/2018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995578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23/02/2018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2645691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23/02/2018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0666135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23/02/2018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1858559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23/02/2018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0551187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23/02/2018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5752662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23/02/2018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5774218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23/02/2018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8034332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23/02/2018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955453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23/02/2018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7314354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23/02/2018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0403941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23/02/2018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7027291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23/02/2018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7693900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23/02/2018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4394847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23/02/2018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66951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23/02/2018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3811439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23/02/2018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3403014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23/02/2018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8612242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23/02/2018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48986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23/02/2018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08412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23/02/2018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35884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23/02/2018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683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23/02/2018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002164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23/02/2018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12484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23/02/2018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010987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slideLayout" Target="../slideLayouts/slideLayout35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17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6" Type="http://schemas.openxmlformats.org/officeDocument/2006/relationships/slideLayout" Target="../slideLayouts/slideLayout38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slideLayout" Target="../slideLayouts/slideLayout3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slideLayout" Target="../slideLayouts/slideLayout3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0F211068-3401-4DC4-982C-CC57DA0D6B0F}" type="datetimeFigureOut">
              <a:rPr lang="pt-BR" smtClean="0"/>
              <a:t>23/02/2018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978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9" r:id="rId1"/>
    <p:sldLayoutId id="2147483800" r:id="rId2"/>
    <p:sldLayoutId id="2147483801" r:id="rId3"/>
    <p:sldLayoutId id="2147483802" r:id="rId4"/>
    <p:sldLayoutId id="2147483803" r:id="rId5"/>
    <p:sldLayoutId id="2147483804" r:id="rId6"/>
    <p:sldLayoutId id="2147483805" r:id="rId7"/>
    <p:sldLayoutId id="2147483806" r:id="rId8"/>
    <p:sldLayoutId id="2147483807" r:id="rId9"/>
    <p:sldLayoutId id="2147483808" r:id="rId10"/>
    <p:sldLayoutId id="214748380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0F211068-3401-4DC4-982C-CC57DA0D6B0F}" type="datetimeFigureOut">
              <a:rPr lang="pt-BR" smtClean="0"/>
              <a:t>23/02/2018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898316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7" r:id="rId1"/>
    <p:sldLayoutId id="2147483848" r:id="rId2"/>
    <p:sldLayoutId id="2147483849" r:id="rId3"/>
    <p:sldLayoutId id="2147483850" r:id="rId4"/>
    <p:sldLayoutId id="2147483851" r:id="rId5"/>
    <p:sldLayoutId id="2147483852" r:id="rId6"/>
    <p:sldLayoutId id="2147483853" r:id="rId7"/>
    <p:sldLayoutId id="2147483854" r:id="rId8"/>
    <p:sldLayoutId id="2147483855" r:id="rId9"/>
    <p:sldLayoutId id="2147483856" r:id="rId10"/>
    <p:sldLayoutId id="214748385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211068-3401-4DC4-982C-CC57DA0D6B0F}" type="datetimeFigureOut">
              <a:rPr lang="pt-BR" smtClean="0"/>
              <a:t>23/02/2018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868622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7" r:id="rId1"/>
    <p:sldLayoutId id="2147483908" r:id="rId2"/>
    <p:sldLayoutId id="2147483909" r:id="rId3"/>
    <p:sldLayoutId id="2147483910" r:id="rId4"/>
    <p:sldLayoutId id="2147483911" r:id="rId5"/>
    <p:sldLayoutId id="2147483912" r:id="rId6"/>
    <p:sldLayoutId id="2147483913" r:id="rId7"/>
    <p:sldLayoutId id="2147483914" r:id="rId8"/>
    <p:sldLayoutId id="2147483915" r:id="rId9"/>
    <p:sldLayoutId id="2147483916" r:id="rId10"/>
    <p:sldLayoutId id="2147483917" r:id="rId11"/>
    <p:sldLayoutId id="2147483918" r:id="rId12"/>
    <p:sldLayoutId id="2147483919" r:id="rId13"/>
    <p:sldLayoutId id="2147483920" r:id="rId14"/>
    <p:sldLayoutId id="2147483921" r:id="rId15"/>
    <p:sldLayoutId id="214748392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pdi.ufscar.br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4.xml"/><Relationship Id="rId4" Type="http://schemas.openxmlformats.org/officeDocument/2006/relationships/hyperlink" Target="http://www.propg.ufscar.br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4.xml"/><Relationship Id="rId4" Type="http://schemas.openxmlformats.org/officeDocument/2006/relationships/hyperlink" Target="http://www.spdi.ufscar.br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4.xml"/><Relationship Id="rId4" Type="http://schemas.openxmlformats.org/officeDocument/2006/relationships/hyperlink" Target="http://www.spdi.ufscar.br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pdi.ufscar.br/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4.xml"/><Relationship Id="rId4" Type="http://schemas.openxmlformats.org/officeDocument/2006/relationships/hyperlink" Target="http://www.spdi.ufscar.br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4.xml"/><Relationship Id="rId4" Type="http://schemas.openxmlformats.org/officeDocument/2006/relationships/hyperlink" Target="http://www.spdi.ufscar.br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4.xml"/><Relationship Id="rId4" Type="http://schemas.openxmlformats.org/officeDocument/2006/relationships/hyperlink" Target="http://www.spdi.ufscar.br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BC72088-6158-469F-AC41-F2F587F24C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153" y="1674254"/>
            <a:ext cx="8596668" cy="4319658"/>
          </a:xfrm>
        </p:spPr>
        <p:txBody>
          <a:bodyPr>
            <a:noAutofit/>
          </a:bodyPr>
          <a:lstStyle/>
          <a:p>
            <a:pPr marL="0" indent="0" algn="just">
              <a:lnSpc>
                <a:spcPct val="120000"/>
              </a:lnSpc>
              <a:buNone/>
            </a:pPr>
            <a:r>
              <a:rPr lang="pt-BR" sz="1400" b="1" dirty="0">
                <a:latin typeface="Arial" panose="020B0604020202020204" pitchFamily="34" charset="0"/>
                <a:cs typeface="Arial" panose="020B0604020202020204" pitchFamily="34" charset="0"/>
              </a:rPr>
              <a:t>Indicadores de Publicação – Web </a:t>
            </a:r>
            <a:r>
              <a:rPr lang="pt-BR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pt-BR" sz="1400" b="1" dirty="0">
                <a:latin typeface="Arial" panose="020B0604020202020204" pitchFamily="34" charset="0"/>
                <a:cs typeface="Arial" panose="020B0604020202020204" pitchFamily="34" charset="0"/>
              </a:rPr>
              <a:t> Science</a:t>
            </a:r>
            <a:endParaRPr lang="pt-BR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20000"/>
              </a:lnSpc>
              <a:buNone/>
            </a:pP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Os indicadores foram elaborados para o período 2013-2017, a partir de dados coletados na base de dados Web </a:t>
            </a:r>
            <a:r>
              <a:rPr lang="pt-BR" sz="14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 Science e analisados com o </a:t>
            </a:r>
            <a:r>
              <a:rPr lang="pt-BR" sz="1400" dirty="0" err="1">
                <a:latin typeface="Arial" panose="020B0604020202020204" pitchFamily="34" charset="0"/>
                <a:cs typeface="Arial" panose="020B0604020202020204" pitchFamily="34" charset="0"/>
              </a:rPr>
              <a:t>InCites</a:t>
            </a: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, em janeiro de 2018. A produção científica do programa considera a soma das produções dos docentes credenciados, conforme presente na Plataforma Sucupira em janeiro de 2018.</a:t>
            </a:r>
          </a:p>
          <a:p>
            <a:pPr algn="just">
              <a:lnSpc>
                <a:spcPct val="120000"/>
              </a:lnSpc>
            </a:pP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Docentes permanentes (vinculados ou externos à UFSCar) foram incluídos;</a:t>
            </a:r>
          </a:p>
          <a:p>
            <a:pPr algn="just">
              <a:lnSpc>
                <a:spcPct val="120000"/>
              </a:lnSpc>
            </a:pP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Docentes colaboradores vinculados à UFSCar foram incluídos;</a:t>
            </a:r>
          </a:p>
          <a:p>
            <a:pPr algn="just">
              <a:lnSpc>
                <a:spcPct val="120000"/>
              </a:lnSpc>
            </a:pP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Docentes colaboradores externos à UFSCar não foram incluídos;</a:t>
            </a:r>
          </a:p>
          <a:p>
            <a:pPr algn="just">
              <a:lnSpc>
                <a:spcPct val="120000"/>
              </a:lnSpc>
            </a:pP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Docentes visitantes não foram incluídos;</a:t>
            </a:r>
          </a:p>
          <a:p>
            <a:pPr algn="just">
              <a:lnSpc>
                <a:spcPct val="120000"/>
              </a:lnSpc>
            </a:pP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A pesquisa foi realizada da seguinte forma: (nome do docente OU </a:t>
            </a:r>
            <a:r>
              <a:rPr lang="pt-BR" sz="1400" dirty="0" err="1">
                <a:latin typeface="Arial" panose="020B0604020202020204" pitchFamily="34" charset="0"/>
                <a:cs typeface="Arial" panose="020B0604020202020204" pitchFamily="34" charset="0"/>
              </a:rPr>
              <a:t>ResearcherID</a:t>
            </a: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 OU ORCID) e vínculo com a Universidade Federal de São Carlos;</a:t>
            </a:r>
          </a:p>
          <a:p>
            <a:pPr algn="just">
              <a:lnSpc>
                <a:spcPct val="120000"/>
              </a:lnSpc>
            </a:pP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Para docentes permanentes externos à UFSCar foi utilizado também a produção vinculada à instituição atual do docente.</a:t>
            </a:r>
          </a:p>
        </p:txBody>
      </p:sp>
      <p:pic>
        <p:nvPicPr>
          <p:cNvPr id="7" name="Imagem 6" descr="Uma imagem contendo objeto&#10;&#10;Descrição gerada com alta confiança">
            <a:extLst>
              <a:ext uri="{FF2B5EF4-FFF2-40B4-BE49-F238E27FC236}">
                <a16:creationId xmlns:a16="http://schemas.microsoft.com/office/drawing/2014/main" id="{7A6FD4B7-87C6-41E2-A239-96176502279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267" y="990519"/>
            <a:ext cx="860722" cy="598027"/>
          </a:xfrm>
          <a:prstGeom prst="rect">
            <a:avLst/>
          </a:prstGeom>
        </p:spPr>
      </p:pic>
      <p:sp>
        <p:nvSpPr>
          <p:cNvPr id="2" name="CaixaDeTexto 1"/>
          <p:cNvSpPr txBox="1"/>
          <p:nvPr/>
        </p:nvSpPr>
        <p:spPr>
          <a:xfrm>
            <a:off x="1389989" y="904813"/>
            <a:ext cx="722928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>
                <a:solidFill>
                  <a:srgbClr val="E4831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PPGERN – ECOLOGIA E RECURSOS NATURAIS</a:t>
            </a:r>
            <a:br>
              <a:rPr lang="pt-BR" sz="2200" b="1" dirty="0">
                <a:solidFill>
                  <a:srgbClr val="E4831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2000" b="1" dirty="0">
                <a:solidFill>
                  <a:srgbClr val="E4831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Universidade Federal de São Carlos</a:t>
            </a:r>
            <a:endParaRPr lang="pt-BR" dirty="0"/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F1D56736-63DB-4289-BA0D-075C07A7980C}"/>
              </a:ext>
            </a:extLst>
          </p:cNvPr>
          <p:cNvSpPr txBox="1"/>
          <p:nvPr/>
        </p:nvSpPr>
        <p:spPr>
          <a:xfrm>
            <a:off x="3074980" y="6642556"/>
            <a:ext cx="596669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</a:rPr>
              <a:t>Elaboração: </a:t>
            </a:r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Secretaria Geral de Planejamento e Desenvolvimento Institucional</a:t>
            </a:r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</a:rPr>
              <a:t> / Colaboração: </a:t>
            </a:r>
            <a:r>
              <a:rPr lang="pt-BR" sz="800" dirty="0" err="1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Pró-Reitoria</a:t>
            </a:r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 de Pós-Graduação</a:t>
            </a:r>
            <a:endParaRPr lang="pt-BR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97772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>
            <a:extLst>
              <a:ext uri="{FF2B5EF4-FFF2-40B4-BE49-F238E27FC236}">
                <a16:creationId xmlns:a16="http://schemas.microsoft.com/office/drawing/2014/main" id="{975BFD94-97AE-4FAF-9B2D-F2CBD79971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379" y="615478"/>
            <a:ext cx="10255235" cy="5770157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80" y="121156"/>
            <a:ext cx="10255238" cy="707886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PPGERN / UFSCar</a:t>
            </a:r>
          </a:p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TOTAL DE PUBLICAÇÕES POR ANO</a:t>
            </a:r>
          </a:p>
        </p:txBody>
      </p:sp>
      <p:pic>
        <p:nvPicPr>
          <p:cNvPr id="4" name="Imagem 3" descr="Uma imagem contendo objeto&#10;&#10;Descrição gerada com alta confiança">
            <a:extLst>
              <a:ext uri="{FF2B5EF4-FFF2-40B4-BE49-F238E27FC236}">
                <a16:creationId xmlns:a16="http://schemas.microsoft.com/office/drawing/2014/main" id="{BF627283-E506-4758-8E0C-3CF4589E03D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289" y="271571"/>
            <a:ext cx="585865" cy="407057"/>
          </a:xfrm>
          <a:prstGeom prst="rect">
            <a:avLst/>
          </a:prstGeom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80" y="6385636"/>
            <a:ext cx="10255238" cy="2616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endParaRPr lang="pt-BR" sz="1100" b="1" dirty="0">
              <a:ln w="3175">
                <a:solidFill>
                  <a:schemeClr val="bg1">
                    <a:lumMod val="50000"/>
                  </a:schemeClr>
                </a:solidFill>
              </a:ln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F1D56736-63DB-4289-BA0D-075C07A7980C}"/>
              </a:ext>
            </a:extLst>
          </p:cNvPr>
          <p:cNvSpPr txBox="1"/>
          <p:nvPr/>
        </p:nvSpPr>
        <p:spPr>
          <a:xfrm>
            <a:off x="11677954" y="6525985"/>
            <a:ext cx="5549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SPDI</a:t>
            </a:r>
          </a:p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UFSCar</a:t>
            </a:r>
            <a:endParaRPr lang="pt-BR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89974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>
            <a:extLst>
              <a:ext uri="{FF2B5EF4-FFF2-40B4-BE49-F238E27FC236}">
                <a16:creationId xmlns:a16="http://schemas.microsoft.com/office/drawing/2014/main" id="{975BFD94-97AE-4FAF-9B2D-F2CBD79971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381" y="615720"/>
            <a:ext cx="10255236" cy="5770157"/>
          </a:xfrm>
          <a:prstGeom prst="rect">
            <a:avLst/>
          </a:prstGeom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82" y="121398"/>
            <a:ext cx="10255238" cy="707886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PPGERN / UFSCar</a:t>
            </a:r>
          </a:p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PAÍSES DE ORIGEM DAS INSTITUIÇÕES COLABORADORAS</a:t>
            </a: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80" y="6385636"/>
            <a:ext cx="10255238" cy="2616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1100" b="1" dirty="0">
                <a:ln w="3175"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ESCALA DE CORES INDICA O NÚMERO DE PUBLICAÇÕES EM CONJUNTO COM O PROGRAMA</a:t>
            </a:r>
          </a:p>
        </p:txBody>
      </p:sp>
      <p:pic>
        <p:nvPicPr>
          <p:cNvPr id="11" name="Imagem 10" descr="Uma imagem contendo objeto&#10;&#10;Descrição gerada com alta confiança">
            <a:extLst>
              <a:ext uri="{FF2B5EF4-FFF2-40B4-BE49-F238E27FC236}">
                <a16:creationId xmlns:a16="http://schemas.microsoft.com/office/drawing/2014/main" id="{BF627283-E506-4758-8E0C-3CF4589E03D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291" y="271813"/>
            <a:ext cx="585865" cy="407057"/>
          </a:xfrm>
          <a:prstGeom prst="rect">
            <a:avLst/>
          </a:prstGeom>
        </p:spPr>
      </p:pic>
      <p:sp>
        <p:nvSpPr>
          <p:cNvPr id="12" name="CaixaDeTexto 11">
            <a:extLst>
              <a:ext uri="{FF2B5EF4-FFF2-40B4-BE49-F238E27FC236}">
                <a16:creationId xmlns:a16="http://schemas.microsoft.com/office/drawing/2014/main" id="{F1D56736-63DB-4289-BA0D-075C07A7980C}"/>
              </a:ext>
            </a:extLst>
          </p:cNvPr>
          <p:cNvSpPr txBox="1"/>
          <p:nvPr/>
        </p:nvSpPr>
        <p:spPr>
          <a:xfrm>
            <a:off x="11677954" y="6525985"/>
            <a:ext cx="5549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SPDI</a:t>
            </a:r>
          </a:p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UFSCar</a:t>
            </a:r>
            <a:endParaRPr lang="pt-BR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29256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>
            <a:extLst>
              <a:ext uri="{FF2B5EF4-FFF2-40B4-BE49-F238E27FC236}">
                <a16:creationId xmlns:a16="http://schemas.microsoft.com/office/drawing/2014/main" id="{975BFD94-97AE-4FAF-9B2D-F2CBD79971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382" y="603745"/>
            <a:ext cx="10255234" cy="5897140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83" y="121399"/>
            <a:ext cx="10255238" cy="707886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PPGERN / UFSCar</a:t>
            </a:r>
          </a:p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PAÍSES DE ORIGEM DAS INSTITUIÇÕES COLABORADORAS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F1D56736-63DB-4289-BA0D-075C07A7980C}"/>
              </a:ext>
            </a:extLst>
          </p:cNvPr>
          <p:cNvSpPr txBox="1"/>
          <p:nvPr/>
        </p:nvSpPr>
        <p:spPr>
          <a:xfrm>
            <a:off x="11677954" y="6525985"/>
            <a:ext cx="5549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SPDI</a:t>
            </a:r>
          </a:p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UFSCar</a:t>
            </a:r>
            <a:endParaRPr lang="pt-BR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77" y="6500887"/>
            <a:ext cx="10255238" cy="2616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1100" b="1" dirty="0">
                <a:ln w="3175"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DIÂMETRO DO SÍMBOLO INDICA O IMPACTO DAS CITAÇÕES NORMALIZADO PARA A ÁREA</a:t>
            </a:r>
          </a:p>
        </p:txBody>
      </p:sp>
      <p:pic>
        <p:nvPicPr>
          <p:cNvPr id="4" name="Imagem 3" descr="Uma imagem contendo objeto&#10;&#10;Descrição gerada com alta confiança">
            <a:extLst>
              <a:ext uri="{FF2B5EF4-FFF2-40B4-BE49-F238E27FC236}">
                <a16:creationId xmlns:a16="http://schemas.microsoft.com/office/drawing/2014/main" id="{BF627283-E506-4758-8E0C-3CF4589E03D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292" y="271814"/>
            <a:ext cx="585865" cy="4070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03315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>
            <a:extLst>
              <a:ext uri="{FF2B5EF4-FFF2-40B4-BE49-F238E27FC236}">
                <a16:creationId xmlns:a16="http://schemas.microsoft.com/office/drawing/2014/main" id="{975BFD94-97AE-4FAF-9B2D-F2CBD79971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380" y="603744"/>
            <a:ext cx="10255236" cy="5897142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82" y="121398"/>
            <a:ext cx="10255238" cy="707886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PPGERN / UFSCar</a:t>
            </a:r>
          </a:p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UNIVERSIDADES COLABORADORAS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79" y="6500887"/>
            <a:ext cx="10255238" cy="2616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1100" b="1" dirty="0">
                <a:ln w="3175"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DIÂMETRO DO SÍMBOLO INDICA O IMPACTO DAS CITAÇÕES NORMALIZADO PARA A ÁREA</a:t>
            </a:r>
          </a:p>
        </p:txBody>
      </p:sp>
      <p:pic>
        <p:nvPicPr>
          <p:cNvPr id="4" name="Imagem 3" descr="Uma imagem contendo objeto&#10;&#10;Descrição gerada com alta confiança">
            <a:extLst>
              <a:ext uri="{FF2B5EF4-FFF2-40B4-BE49-F238E27FC236}">
                <a16:creationId xmlns:a16="http://schemas.microsoft.com/office/drawing/2014/main" id="{BF627283-E506-4758-8E0C-3CF4589E03D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291" y="271813"/>
            <a:ext cx="585865" cy="407057"/>
          </a:xfrm>
          <a:prstGeom prst="rect">
            <a:avLst/>
          </a:prstGeom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F1D56736-63DB-4289-BA0D-075C07A7980C}"/>
              </a:ext>
            </a:extLst>
          </p:cNvPr>
          <p:cNvSpPr txBox="1"/>
          <p:nvPr/>
        </p:nvSpPr>
        <p:spPr>
          <a:xfrm>
            <a:off x="11677954" y="6525985"/>
            <a:ext cx="5549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SPDI</a:t>
            </a:r>
          </a:p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UFSCar</a:t>
            </a:r>
            <a:endParaRPr lang="pt-BR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36321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>
            <a:extLst>
              <a:ext uri="{FF2B5EF4-FFF2-40B4-BE49-F238E27FC236}">
                <a16:creationId xmlns:a16="http://schemas.microsoft.com/office/drawing/2014/main" id="{975BFD94-97AE-4FAF-9B2D-F2CBD79971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380" y="614072"/>
            <a:ext cx="10255236" cy="5770157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82" y="121399"/>
            <a:ext cx="10255238" cy="707886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PPGERN / UFSCar</a:t>
            </a:r>
          </a:p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UNIVERSIDADES COLABORADORAS - ESTRANGEIRAS</a:t>
            </a:r>
          </a:p>
        </p:txBody>
      </p:sp>
      <p:pic>
        <p:nvPicPr>
          <p:cNvPr id="4" name="Imagem 3" descr="Uma imagem contendo objeto&#10;&#10;Descrição gerada com alta confiança">
            <a:extLst>
              <a:ext uri="{FF2B5EF4-FFF2-40B4-BE49-F238E27FC236}">
                <a16:creationId xmlns:a16="http://schemas.microsoft.com/office/drawing/2014/main" id="{BF627283-E506-4758-8E0C-3CF4589E03D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291" y="271814"/>
            <a:ext cx="585865" cy="407057"/>
          </a:xfrm>
          <a:prstGeom prst="rect">
            <a:avLst/>
          </a:prstGeom>
        </p:spPr>
      </p:pic>
      <p:sp>
        <p:nvSpPr>
          <p:cNvPr id="10" name="CaixaDeTexto 9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80" y="6381823"/>
            <a:ext cx="10255238" cy="2616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1100" b="1" dirty="0">
                <a:ln w="3175"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DIÂMETRO DO SÍMBOLO INDICA O IMPACTO DAS CITAÇÕES NORMALIZADO PARA A ÁREA</a:t>
            </a: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F1D56736-63DB-4289-BA0D-075C07A7980C}"/>
              </a:ext>
            </a:extLst>
          </p:cNvPr>
          <p:cNvSpPr txBox="1"/>
          <p:nvPr/>
        </p:nvSpPr>
        <p:spPr>
          <a:xfrm>
            <a:off x="11677954" y="6525985"/>
            <a:ext cx="5549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SPDI</a:t>
            </a:r>
          </a:p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UFSCar</a:t>
            </a:r>
            <a:endParaRPr lang="pt-BR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01773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>
            <a:extLst>
              <a:ext uri="{FF2B5EF4-FFF2-40B4-BE49-F238E27FC236}">
                <a16:creationId xmlns:a16="http://schemas.microsoft.com/office/drawing/2014/main" id="{975BFD94-97AE-4FAF-9B2D-F2CBD79971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380" y="615720"/>
            <a:ext cx="10255235" cy="5770156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82" y="121398"/>
            <a:ext cx="10255238" cy="707886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PPGERN / UFSCar</a:t>
            </a:r>
          </a:p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ÁREAS DE PESQUISA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79" y="6385878"/>
            <a:ext cx="10255238" cy="2616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1100" b="1" dirty="0">
                <a:ln w="3175"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DIÂMETRO DO SÍMBOLO INDICA O IMPACTO DAS CITAÇÕES NORMALIZADO PARA A ÁREA</a:t>
            </a:r>
          </a:p>
        </p:txBody>
      </p:sp>
      <p:pic>
        <p:nvPicPr>
          <p:cNvPr id="4" name="Imagem 3" descr="Uma imagem contendo objeto&#10;&#10;Descrição gerada com alta confiança">
            <a:extLst>
              <a:ext uri="{FF2B5EF4-FFF2-40B4-BE49-F238E27FC236}">
                <a16:creationId xmlns:a16="http://schemas.microsoft.com/office/drawing/2014/main" id="{BF627283-E506-4758-8E0C-3CF4589E03D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291" y="271813"/>
            <a:ext cx="585865" cy="407057"/>
          </a:xfrm>
          <a:prstGeom prst="rect">
            <a:avLst/>
          </a:prstGeom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F1D56736-63DB-4289-BA0D-075C07A7980C}"/>
              </a:ext>
            </a:extLst>
          </p:cNvPr>
          <p:cNvSpPr txBox="1"/>
          <p:nvPr/>
        </p:nvSpPr>
        <p:spPr>
          <a:xfrm>
            <a:off x="11677954" y="6525985"/>
            <a:ext cx="5549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SPDI</a:t>
            </a:r>
          </a:p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UFSCar</a:t>
            </a:r>
            <a:endParaRPr lang="pt-BR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3301460"/>
      </p:ext>
    </p:extLst>
  </p:cSld>
  <p:clrMapOvr>
    <a:masterClrMapping/>
  </p:clrMapOvr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Facetado">
  <a:themeElements>
    <a:clrScheme name="Laranja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Facetado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d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TM02900688[[fn=Faceta]]</Template>
  <TotalTime>352</TotalTime>
  <Words>286</Words>
  <Application>Microsoft Office PowerPoint</Application>
  <PresentationFormat>Widescreen</PresentationFormat>
  <Paragraphs>39</Paragraphs>
  <Slides>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3</vt:i4>
      </vt:variant>
      <vt:variant>
        <vt:lpstr>Títulos de slides</vt:lpstr>
      </vt:variant>
      <vt:variant>
        <vt:i4>7</vt:i4>
      </vt:variant>
    </vt:vector>
  </HeadingPairs>
  <TitlesOfParts>
    <vt:vector size="16" baseType="lpstr">
      <vt:lpstr>Arial</vt:lpstr>
      <vt:lpstr>Calibri</vt:lpstr>
      <vt:lpstr>Calibri Light</vt:lpstr>
      <vt:lpstr>Trebuchet MS</vt:lpstr>
      <vt:lpstr>Wingdings 2</vt:lpstr>
      <vt:lpstr>Wingdings 3</vt:lpstr>
      <vt:lpstr>HDOfficeLightV0</vt:lpstr>
      <vt:lpstr>1_HDOfficeLightV0</vt:lpstr>
      <vt:lpstr>Facetado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SPDI UFSCar</dc:creator>
  <cp:lastModifiedBy>SPDI UFSCar</cp:lastModifiedBy>
  <cp:revision>39</cp:revision>
  <dcterms:created xsi:type="dcterms:W3CDTF">2018-02-05T10:40:18Z</dcterms:created>
  <dcterms:modified xsi:type="dcterms:W3CDTF">2018-02-23T12:03:04Z</dcterms:modified>
</cp:coreProperties>
</file>